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71" r:id="rId2"/>
    <p:sldId id="387" r:id="rId3"/>
    <p:sldId id="369" r:id="rId4"/>
    <p:sldId id="370" r:id="rId5"/>
    <p:sldId id="343" r:id="rId6"/>
    <p:sldId id="348" r:id="rId7"/>
    <p:sldId id="363" r:id="rId8"/>
    <p:sldId id="350" r:id="rId9"/>
    <p:sldId id="336" r:id="rId10"/>
    <p:sldId id="339" r:id="rId11"/>
    <p:sldId id="355" r:id="rId12"/>
    <p:sldId id="356" r:id="rId13"/>
    <p:sldId id="338" r:id="rId14"/>
    <p:sldId id="362" r:id="rId15"/>
    <p:sldId id="389" r:id="rId16"/>
    <p:sldId id="365" r:id="rId17"/>
    <p:sldId id="388" r:id="rId18"/>
    <p:sldId id="279" r:id="rId19"/>
    <p:sldId id="345" r:id="rId20"/>
    <p:sldId id="368" r:id="rId21"/>
    <p:sldId id="386" r:id="rId22"/>
    <p:sldId id="366" r:id="rId23"/>
    <p:sldId id="367" r:id="rId24"/>
    <p:sldId id="492" r:id="rId25"/>
    <p:sldId id="507" r:id="rId26"/>
    <p:sldId id="5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75"/>
    <p:restoredTop sz="95964"/>
  </p:normalViewPr>
  <p:slideViewPr>
    <p:cSldViewPr snapToGrid="0" snapToObjects="1">
      <p:cViewPr varScale="1">
        <p:scale>
          <a:sx n="108" d="100"/>
          <a:sy n="108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7335-C2DF-254B-B4F9-D9053CDF7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52E93-9505-B04A-84EB-C5CEE39C3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5E6C5-3ACC-5940-94AD-304EB46A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115C-9ECF-BF44-9517-6D5BB66F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06120-F476-EE4C-A4FF-72DC5FC7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3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611C-A5DF-684F-9F5B-1CFAD272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DE04E-45A0-3849-BE1A-0F1B5C8F0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0B3C9-2B9C-CC43-A9BF-72E30665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4B1D-6E8C-8C4B-A922-69FA240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2288-920D-8A44-9265-D980DF5E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6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144C1-198E-EB4E-9B83-5FBAB0B2C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64453-EB24-6648-98C4-F99E960E9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6F22D-6D54-EA41-907D-D0F3A5CD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6274F-F43D-4642-A70F-C7F4B690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9411B-EFFA-1349-B38F-33906351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6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E1B8-6447-3E4C-A4C7-D62F2A50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E0F76-C46B-4E45-A169-35C2F0547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C9E81-0B37-414C-92BF-8B5793AF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56AB9-DBE5-8C4C-AE81-3167F4B1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CFD0E-6ADB-694F-9299-693ABAE9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6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362-95E7-F84E-A04A-0CD954C4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970DC-26D0-1349-BA81-4188E5EC1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C04AC-2113-864D-B5C7-932C0474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8F7F2-B139-A346-B85D-7C454940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F27B8-68FD-0640-B0A8-0EE27636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0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9077-A29F-464A-B10C-A4A868BB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9841-EB5D-834F-9119-B3B7B7C9E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25154-926F-5E49-AA06-57C245E4C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1FA0B-B0D4-404A-93D8-DC3F039A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3A419-6EFE-DC43-A8AB-703A4BD57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D629D-FF49-B142-BB2E-2F301E10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8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D691-5DFC-9449-8CAF-4D85362A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AC3D1-3AE6-4A40-98B5-6410F214C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D9CC6-44FB-A240-97BB-781085648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659A8-B054-5845-A815-F31A17FF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1237C-C5EA-D84A-A6AF-2ED154D60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82782-24B2-B648-AF83-8F636E94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A8732-8935-BB40-87B9-7A67F4C8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7039E-0D69-FD4F-969A-0A17D5D1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9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0857-3A0F-884F-8892-75ECE14B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B9B-35A7-6048-A66E-1B51EED2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0729F-DC9E-D641-9A56-3C775D4B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A027-DAC5-EB47-9F39-8AC23C79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9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CCE58-64DD-C54D-9062-E86B85B5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6849F-4D27-F047-8C90-28270965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F66C-1DF3-1D49-B0CF-0C468DD9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EFBE-8481-CF4C-8CA6-3FB2AA09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1F8E3-CED8-3040-B0C1-6EEAFA58E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A48C7-8F2A-6644-B890-2223062F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6B821-C11F-1343-B98B-42F1640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1FF95-B823-8641-85BD-4E941EC1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29DDE-4C7E-514C-9B14-AC93AFDC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8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17D4-3DC5-2647-BEF9-AB6680E4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6DBB18-3799-3844-AE1D-8CCB273C4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49C8E-C566-8846-99E0-B05B9776D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811D8-56B5-384B-852F-B735D2A45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0D007-AD93-204E-8E03-8356C053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FB8D6-7078-E74C-942B-AA565FE9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35C83-3621-4E4B-9C4A-F7DD2616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77E5-9E72-7343-B6AC-250CA778A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846D1-73FF-8048-8E75-D5D4C7B1E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8E43C-D11C-C140-AE94-8DE784BCADA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2BF10-D118-BD44-8E18-A358FC752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7870-1298-1F43-9262-25C2CF3C2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2B501-0E1D-4148-A589-BE74C9D9A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9.png"/><Relationship Id="rId10" Type="http://schemas.openxmlformats.org/officeDocument/2006/relationships/image" Target="../media/image140.png"/><Relationship Id="rId4" Type="http://schemas.openxmlformats.org/officeDocument/2006/relationships/image" Target="../media/image31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2" Type="http://schemas.openxmlformats.org/officeDocument/2006/relationships/image" Target="../media/image3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image" Target="../media/image170.png"/><Relationship Id="rId10" Type="http://schemas.openxmlformats.org/officeDocument/2006/relationships/image" Target="../media/image25.png"/><Relationship Id="rId4" Type="http://schemas.openxmlformats.org/officeDocument/2006/relationships/image" Target="../media/image120.png"/><Relationship Id="rId9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zacklabe.files.wordpress.com/2023/08/sit_piomas_jul23.gif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limatecodered.org/2023/06/dramatic-arctic-sea-ice-news-should-not.html" TargetMode="External"/><Relationship Id="rId4" Type="http://schemas.openxmlformats.org/officeDocument/2006/relationships/hyperlink" Target="https://www.nature.com/articles/s41467-023-38511-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acklabe.files.wordpress.com/2023/08/sit_piomas_jul23.gif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://www.climatecodered.org/2023/06/dramatic-arctic-sea-ice-news-should-not.html" TargetMode="External"/><Relationship Id="rId4" Type="http://schemas.openxmlformats.org/officeDocument/2006/relationships/hyperlink" Target="https://www.nature.com/articles/s41467-023-38511-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zacklabe.files.wordpress.com/2023/08/sit_piomas_jul23.gif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limatecodered.org/2023/06/dramatic-arctic-sea-ice-news-should-not.html" TargetMode="External"/><Relationship Id="rId4" Type="http://schemas.openxmlformats.org/officeDocument/2006/relationships/hyperlink" Target="https://www.nature.com/articles/s41467-023-38511-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545033-F59B-4D30-8144-DFC720709598}"/>
              </a:ext>
            </a:extLst>
          </p:cNvPr>
          <p:cNvGrpSpPr/>
          <p:nvPr/>
        </p:nvGrpSpPr>
        <p:grpSpPr>
          <a:xfrm>
            <a:off x="952313" y="634972"/>
            <a:ext cx="8511011" cy="5736515"/>
            <a:chOff x="952313" y="634972"/>
            <a:chExt cx="8511011" cy="57365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815497-7A6B-684B-BF13-CA5F318A6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4637" y="634972"/>
              <a:ext cx="7648687" cy="57365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BDD2026-0219-8A44-A6D3-F0BD9AA1E369}"/>
                    </a:ext>
                  </a:extLst>
                </p:cNvPr>
                <p:cNvSpPr/>
                <p:nvPr/>
              </p:nvSpPr>
              <p:spPr>
                <a:xfrm>
                  <a:off x="952313" y="3111327"/>
                  <a:ext cx="1317284" cy="78380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BDD2026-0219-8A44-A6D3-F0BD9AA1E3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313" y="3111327"/>
                  <a:ext cx="1317284" cy="783804"/>
                </a:xfrm>
                <a:prstGeom prst="rect">
                  <a:avLst/>
                </a:prstGeom>
                <a:blipFill>
                  <a:blip r:embed="rId3"/>
                  <a:stretch>
                    <a:fillRect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188848-AC46-60DA-8E84-1387715F92EB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Why this trend going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/>
                  <a:t> down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/>
                  <a:t>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188848-AC46-60DA-8E84-1387715F9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15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C1FCBEE9-BD97-C84B-9600-0816B5BE4DA3}"/>
              </a:ext>
            </a:extLst>
          </p:cNvPr>
          <p:cNvGrpSpPr/>
          <p:nvPr/>
        </p:nvGrpSpPr>
        <p:grpSpPr>
          <a:xfrm>
            <a:off x="-122737" y="195435"/>
            <a:ext cx="7095699" cy="4598606"/>
            <a:chOff x="-302351" y="1041646"/>
            <a:chExt cx="7095699" cy="459860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4C93499-1F0D-0643-8CEF-CF94A5F5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2351" y="1041646"/>
              <a:ext cx="7095699" cy="4598606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EF7463-BFC3-A84D-9D58-DF31C6D00A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0238" y="4107131"/>
              <a:ext cx="2181375" cy="832448"/>
            </a:xfrm>
            <a:prstGeom prst="line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BF2E2-350E-694E-9C38-C9D9A4778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1612" y="4185723"/>
              <a:ext cx="2303249" cy="753856"/>
            </a:xfrm>
            <a:prstGeom prst="line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DD970CD-D849-2743-989C-D29921946A5D}"/>
                    </a:ext>
                  </a:extLst>
                </p:cNvPr>
                <p:cNvSpPr/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DD970CD-D849-2743-989C-D29921946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21E3646-6B0A-404A-80C3-D14A7820837B}"/>
                    </a:ext>
                  </a:extLst>
                </p:cNvPr>
                <p:cNvSpPr/>
                <p:nvPr/>
              </p:nvSpPr>
              <p:spPr>
                <a:xfrm>
                  <a:off x="1967364" y="2443381"/>
                  <a:ext cx="5853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21E3646-6B0A-404A-80C3-D14A782083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364" y="2443381"/>
                  <a:ext cx="58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0CFB97-D86D-AB45-B2F7-3768DD0FD11A}"/>
                  </a:ext>
                </a:extLst>
              </p:cNvPr>
              <p:cNvSpPr txBox="1"/>
              <p:nvPr/>
            </p:nvSpPr>
            <p:spPr>
              <a:xfrm>
                <a:off x="6663156" y="2112401"/>
                <a:ext cx="53093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 seems to </a:t>
                </a:r>
                <a:r>
                  <a:rPr lang="en-US" sz="2400" i="1" dirty="0"/>
                  <a:t>curve up </a:t>
                </a:r>
                <a:r>
                  <a:rPr lang="en-US" sz="2400" dirty="0"/>
                  <a:t>with increasing temperature. That means its heat capacity,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, is increasing with increasing temperature.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So … This must be a gas capable of vibrating (diatomic, polyatomic).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0CFB97-D86D-AB45-B2F7-3768DD0FD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156" y="2112401"/>
                <a:ext cx="5309388" cy="2677656"/>
              </a:xfrm>
              <a:prstGeom prst="rect">
                <a:avLst/>
              </a:prstGeom>
              <a:blipFill>
                <a:blip r:embed="rId5"/>
                <a:stretch>
                  <a:fillRect l="-1909" t="-1887" r="-1909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F66FD0-DCB0-604A-8115-DBBC4368EF8F}"/>
              </a:ext>
            </a:extLst>
          </p:cNvPr>
          <p:cNvCxnSpPr/>
          <p:nvPr/>
        </p:nvCxnSpPr>
        <p:spPr>
          <a:xfrm flipH="1">
            <a:off x="5066019" y="2527900"/>
            <a:ext cx="118848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266926-89D2-B2D9-02CC-F047D31FD3BB}"/>
              </a:ext>
            </a:extLst>
          </p:cNvPr>
          <p:cNvSpPr txBox="1"/>
          <p:nvPr/>
        </p:nvSpPr>
        <p:spPr>
          <a:xfrm>
            <a:off x="0" y="-533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the behavior of U in the temperature direction</a:t>
            </a:r>
          </a:p>
        </p:txBody>
      </p:sp>
    </p:spTree>
    <p:extLst>
      <p:ext uri="{BB962C8B-B14F-4D97-AF65-F5344CB8AC3E}">
        <p14:creationId xmlns:p14="http://schemas.microsoft.com/office/powerpoint/2010/main" val="345999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D44DBACD-276C-4044-82F8-EBCD51EDBFE2}"/>
              </a:ext>
            </a:extLst>
          </p:cNvPr>
          <p:cNvSpPr txBox="1"/>
          <p:nvPr/>
        </p:nvSpPr>
        <p:spPr>
          <a:xfrm>
            <a:off x="1569630" y="5448481"/>
            <a:ext cx="979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kind of gas (real/ideal, monatomic or polyatomic) could this one be?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2E9A30-6526-C641-A80E-2D0980A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6" y="392864"/>
            <a:ext cx="6086929" cy="457464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92F172-EE5F-5042-8EA7-89B546945AA2}"/>
              </a:ext>
            </a:extLst>
          </p:cNvPr>
          <p:cNvCxnSpPr>
            <a:cxnSpLocks/>
          </p:cNvCxnSpPr>
          <p:nvPr/>
        </p:nvCxnSpPr>
        <p:spPr>
          <a:xfrm flipH="1" flipV="1">
            <a:off x="3581977" y="3814476"/>
            <a:ext cx="1" cy="14992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-1" y="0"/>
            <a:ext cx="1219199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U(T,V)</a:t>
            </a:r>
          </a:p>
        </p:txBody>
      </p:sp>
    </p:spTree>
    <p:extLst>
      <p:ext uri="{BB962C8B-B14F-4D97-AF65-F5344CB8AC3E}">
        <p14:creationId xmlns:p14="http://schemas.microsoft.com/office/powerpoint/2010/main" val="42502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E9A30-6526-C641-A80E-2D0980A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6" y="392864"/>
            <a:ext cx="6086929" cy="457464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92F172-EE5F-5042-8EA7-89B546945AA2}"/>
              </a:ext>
            </a:extLst>
          </p:cNvPr>
          <p:cNvCxnSpPr>
            <a:cxnSpLocks/>
          </p:cNvCxnSpPr>
          <p:nvPr/>
        </p:nvCxnSpPr>
        <p:spPr>
          <a:xfrm flipH="1" flipV="1">
            <a:off x="3581977" y="3814476"/>
            <a:ext cx="1" cy="14992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1F6C7B-E060-0A40-A9C7-0B683F54A85A}"/>
                  </a:ext>
                </a:extLst>
              </p:cNvPr>
              <p:cNvSpPr txBox="1"/>
              <p:nvPr/>
            </p:nvSpPr>
            <p:spPr>
              <a:xfrm>
                <a:off x="6751745" y="1399111"/>
                <a:ext cx="504442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(not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), so this is an ideal gas.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 looks constant, so this is probably a </a:t>
                </a:r>
              </a:p>
              <a:p>
                <a:r>
                  <a:rPr lang="en-US" sz="2400" i="1" dirty="0"/>
                  <a:t>monatomic</a:t>
                </a:r>
                <a:r>
                  <a:rPr lang="en-US" sz="2400" dirty="0"/>
                  <a:t> ideal gas.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1F6C7B-E060-0A40-A9C7-0B683F54A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745" y="1399111"/>
                <a:ext cx="5044429" cy="1938992"/>
              </a:xfrm>
              <a:prstGeom prst="rect">
                <a:avLst/>
              </a:prstGeom>
              <a:blipFill>
                <a:blip r:embed="rId3"/>
                <a:stretch>
                  <a:fillRect l="-1759" t="-1948" r="-1256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F985868-947B-C249-B794-0020C0541ED5}"/>
              </a:ext>
            </a:extLst>
          </p:cNvPr>
          <p:cNvSpPr txBox="1"/>
          <p:nvPr/>
        </p:nvSpPr>
        <p:spPr>
          <a:xfrm>
            <a:off x="1569630" y="5448481"/>
            <a:ext cx="979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kind of gas (real/ideal, monatomic or polyatomic) could this one be?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CE7B3-30E4-0BF3-D45D-3FD68E94FC32}"/>
              </a:ext>
            </a:extLst>
          </p:cNvPr>
          <p:cNvSpPr txBox="1"/>
          <p:nvPr/>
        </p:nvSpPr>
        <p:spPr>
          <a:xfrm>
            <a:off x="-1" y="0"/>
            <a:ext cx="1219199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U(T,V)</a:t>
            </a:r>
          </a:p>
        </p:txBody>
      </p:sp>
    </p:spTree>
    <p:extLst>
      <p:ext uri="{BB962C8B-B14F-4D97-AF65-F5344CB8AC3E}">
        <p14:creationId xmlns:p14="http://schemas.microsoft.com/office/powerpoint/2010/main" val="351602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6C12CFC-173E-0F4C-862C-24F1B27FA432}"/>
              </a:ext>
            </a:extLst>
          </p:cNvPr>
          <p:cNvGrpSpPr/>
          <p:nvPr/>
        </p:nvGrpSpPr>
        <p:grpSpPr>
          <a:xfrm>
            <a:off x="2908238" y="237422"/>
            <a:ext cx="5180874" cy="3647345"/>
            <a:chOff x="-302351" y="1041646"/>
            <a:chExt cx="7095699" cy="459860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B6FF3F-9ED0-F443-BE39-743498D6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2351" y="1041646"/>
              <a:ext cx="7095699" cy="45986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3206C40-A337-BA43-99F3-3B6B4D66752E}"/>
                    </a:ext>
                  </a:extLst>
                </p:cNvPr>
                <p:cNvSpPr/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DD970CD-D849-2743-989C-D29921946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B397B7D-7EAA-6244-9222-8BAF5BFB372C}"/>
                    </a:ext>
                  </a:extLst>
                </p:cNvPr>
                <p:cNvSpPr/>
                <p:nvPr/>
              </p:nvSpPr>
              <p:spPr>
                <a:xfrm>
                  <a:off x="1824690" y="2267992"/>
                  <a:ext cx="5853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B397B7D-7EAA-6244-9222-8BAF5BFB37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4690" y="2267992"/>
                  <a:ext cx="58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941" r="-1176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0"/>
            <a:ext cx="1218552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the behavior of U in the volume direction</a:t>
            </a:r>
          </a:p>
        </p:txBody>
      </p:sp>
    </p:spTree>
    <p:extLst>
      <p:ext uri="{BB962C8B-B14F-4D97-AF65-F5344CB8AC3E}">
        <p14:creationId xmlns:p14="http://schemas.microsoft.com/office/powerpoint/2010/main" val="353591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6C12CFC-173E-0F4C-862C-24F1B27FA432}"/>
              </a:ext>
            </a:extLst>
          </p:cNvPr>
          <p:cNvGrpSpPr/>
          <p:nvPr/>
        </p:nvGrpSpPr>
        <p:grpSpPr>
          <a:xfrm>
            <a:off x="2908238" y="237422"/>
            <a:ext cx="5180874" cy="3647345"/>
            <a:chOff x="-302351" y="1041646"/>
            <a:chExt cx="7095699" cy="459860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B6FF3F-9ED0-F443-BE39-743498D6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2351" y="1041646"/>
              <a:ext cx="7095699" cy="45986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3206C40-A337-BA43-99F3-3B6B4D66752E}"/>
                    </a:ext>
                  </a:extLst>
                </p:cNvPr>
                <p:cNvSpPr/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3206C40-A337-BA43-99F3-3B6B4D6675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B397B7D-7EAA-6244-9222-8BAF5BFB372C}"/>
                    </a:ext>
                  </a:extLst>
                </p:cNvPr>
                <p:cNvSpPr/>
                <p:nvPr/>
              </p:nvSpPr>
              <p:spPr>
                <a:xfrm>
                  <a:off x="1824690" y="2267992"/>
                  <a:ext cx="5853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B397B7D-7EAA-6244-9222-8BAF5BFB37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4690" y="2267992"/>
                  <a:ext cx="58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941" r="-1176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13D6B4-0383-DE45-8945-89D9D224B4B5}"/>
              </a:ext>
            </a:extLst>
          </p:cNvPr>
          <p:cNvSpPr txBox="1"/>
          <p:nvPr/>
        </p:nvSpPr>
        <p:spPr>
          <a:xfrm>
            <a:off x="8176829" y="1393171"/>
            <a:ext cx="332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U </a:t>
            </a:r>
            <a:r>
              <a:rPr lang="en-US" sz="2400" i="1" dirty="0"/>
              <a:t>dip down </a:t>
            </a:r>
            <a:r>
              <a:rPr lang="en-US" sz="2400" dirty="0"/>
              <a:t>at small volumes?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DA4D14-C55A-B840-9FB7-EF4365C974FE}"/>
              </a:ext>
            </a:extLst>
          </p:cNvPr>
          <p:cNvCxnSpPr>
            <a:cxnSpLocks/>
          </p:cNvCxnSpPr>
          <p:nvPr/>
        </p:nvCxnSpPr>
        <p:spPr>
          <a:xfrm flipH="1">
            <a:off x="7396045" y="1755473"/>
            <a:ext cx="69306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B10F68-F78B-F0D2-BA7B-9E917E7E1A75}"/>
              </a:ext>
            </a:extLst>
          </p:cNvPr>
          <p:cNvSpPr txBox="1"/>
          <p:nvPr/>
        </p:nvSpPr>
        <p:spPr>
          <a:xfrm>
            <a:off x="0" y="0"/>
            <a:ext cx="1218552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the behavior of U in the volume direction</a:t>
            </a:r>
          </a:p>
        </p:txBody>
      </p:sp>
    </p:spTree>
    <p:extLst>
      <p:ext uri="{BB962C8B-B14F-4D97-AF65-F5344CB8AC3E}">
        <p14:creationId xmlns:p14="http://schemas.microsoft.com/office/powerpoint/2010/main" val="169706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6C12CFC-173E-0F4C-862C-24F1B27FA432}"/>
              </a:ext>
            </a:extLst>
          </p:cNvPr>
          <p:cNvGrpSpPr/>
          <p:nvPr/>
        </p:nvGrpSpPr>
        <p:grpSpPr>
          <a:xfrm>
            <a:off x="2908238" y="237422"/>
            <a:ext cx="5180874" cy="3647345"/>
            <a:chOff x="-302351" y="1041646"/>
            <a:chExt cx="7095699" cy="459860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B6FF3F-9ED0-F443-BE39-743498D6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2351" y="1041646"/>
              <a:ext cx="7095699" cy="459860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3206C40-A337-BA43-99F3-3B6B4D66752E}"/>
                    </a:ext>
                  </a:extLst>
                </p:cNvPr>
                <p:cNvSpPr/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3206C40-A337-BA43-99F3-3B6B4D6675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B397B7D-7EAA-6244-9222-8BAF5BFB372C}"/>
                    </a:ext>
                  </a:extLst>
                </p:cNvPr>
                <p:cNvSpPr/>
                <p:nvPr/>
              </p:nvSpPr>
              <p:spPr>
                <a:xfrm>
                  <a:off x="1824690" y="2267992"/>
                  <a:ext cx="5853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B397B7D-7EAA-6244-9222-8BAF5BFB37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4690" y="2267992"/>
                  <a:ext cx="58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941" r="-1176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13D6B4-0383-DE45-8945-89D9D224B4B5}"/>
              </a:ext>
            </a:extLst>
          </p:cNvPr>
          <p:cNvSpPr txBox="1"/>
          <p:nvPr/>
        </p:nvSpPr>
        <p:spPr>
          <a:xfrm>
            <a:off x="8176829" y="1393171"/>
            <a:ext cx="332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U </a:t>
            </a:r>
            <a:r>
              <a:rPr lang="en-US" sz="2400" i="1" dirty="0"/>
              <a:t>dip down </a:t>
            </a:r>
            <a:r>
              <a:rPr lang="en-US" sz="2400" dirty="0"/>
              <a:t>at small volumes?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DA4D14-C55A-B840-9FB7-EF4365C974FE}"/>
              </a:ext>
            </a:extLst>
          </p:cNvPr>
          <p:cNvCxnSpPr>
            <a:cxnSpLocks/>
          </p:cNvCxnSpPr>
          <p:nvPr/>
        </p:nvCxnSpPr>
        <p:spPr>
          <a:xfrm flipH="1">
            <a:off x="7396045" y="1755473"/>
            <a:ext cx="69306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B10F68-F78B-F0D2-BA7B-9E917E7E1A75}"/>
              </a:ext>
            </a:extLst>
          </p:cNvPr>
          <p:cNvSpPr txBox="1"/>
          <p:nvPr/>
        </p:nvSpPr>
        <p:spPr>
          <a:xfrm>
            <a:off x="0" y="0"/>
            <a:ext cx="1218552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the behavior of U in the volume direction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2E4942-80B4-2C7B-520E-F08FCA0151A8}"/>
              </a:ext>
            </a:extLst>
          </p:cNvPr>
          <p:cNvGrpSpPr/>
          <p:nvPr/>
        </p:nvGrpSpPr>
        <p:grpSpPr>
          <a:xfrm>
            <a:off x="317801" y="3251336"/>
            <a:ext cx="5180874" cy="3243262"/>
            <a:chOff x="879891" y="811602"/>
            <a:chExt cx="6567168" cy="396620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79BFC51-D687-0A3A-ACD5-B53D2FAD8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146" y="2737315"/>
              <a:ext cx="989088" cy="75617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D0504B-7727-34E7-FA92-58DDA915095D}"/>
                </a:ext>
              </a:extLst>
            </p:cNvPr>
            <p:cNvSpPr txBox="1"/>
            <p:nvPr/>
          </p:nvSpPr>
          <p:spPr>
            <a:xfrm>
              <a:off x="1354688" y="1321002"/>
              <a:ext cx="2646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Potential Energy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10B990-B6C9-7364-D0E4-99ECD35FCA72}"/>
                </a:ext>
              </a:extLst>
            </p:cNvPr>
            <p:cNvSpPr txBox="1"/>
            <p:nvPr/>
          </p:nvSpPr>
          <p:spPr>
            <a:xfrm>
              <a:off x="5114148" y="2275650"/>
              <a:ext cx="744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Real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203641-DCA6-FD7E-53D5-3F0AF57831CF}"/>
                </a:ext>
              </a:extLst>
            </p:cNvPr>
            <p:cNvGrpSpPr/>
            <p:nvPr/>
          </p:nvGrpSpPr>
          <p:grpSpPr>
            <a:xfrm>
              <a:off x="879891" y="811602"/>
              <a:ext cx="6567168" cy="3966205"/>
              <a:chOff x="879891" y="811602"/>
              <a:chExt cx="6567168" cy="396620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5763CA-D0D3-A8BF-672F-85F5BB55C4F2}"/>
                  </a:ext>
                </a:extLst>
              </p:cNvPr>
              <p:cNvSpPr txBox="1"/>
              <p:nvPr/>
            </p:nvSpPr>
            <p:spPr>
              <a:xfrm>
                <a:off x="5428242" y="3911190"/>
                <a:ext cx="1143171" cy="36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EBDFD7B-7A79-1BC0-AD9D-3360144C5057}"/>
                  </a:ext>
                </a:extLst>
              </p:cNvPr>
              <p:cNvGrpSpPr/>
              <p:nvPr/>
            </p:nvGrpSpPr>
            <p:grpSpPr>
              <a:xfrm>
                <a:off x="879891" y="811602"/>
                <a:ext cx="6567168" cy="3966205"/>
                <a:chOff x="879891" y="811602"/>
                <a:chExt cx="6567168" cy="3966205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4FE0433-EF83-E4D3-18F7-595CAF8D7266}"/>
                    </a:ext>
                  </a:extLst>
                </p:cNvPr>
                <p:cNvGrpSpPr/>
                <p:nvPr/>
              </p:nvGrpSpPr>
              <p:grpSpPr>
                <a:xfrm>
                  <a:off x="1770927" y="3994133"/>
                  <a:ext cx="5676132" cy="783674"/>
                  <a:chOff x="6961854" y="5879512"/>
                  <a:chExt cx="5676132" cy="783674"/>
                </a:xfrm>
              </p:grpSpPr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86C7A3CB-1F91-78DB-01E8-7EED4404B06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877304" y="5297973"/>
                    <a:ext cx="266538" cy="1429615"/>
                  </a:xfrm>
                  <a:prstGeom prst="rightBrac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FA7B7098-F066-5A26-EDF0-058BEB4FC1F3}"/>
                      </a:ext>
                    </a:extLst>
                  </p:cNvPr>
                  <p:cNvSpPr/>
                  <p:nvPr/>
                </p:nvSpPr>
                <p:spPr>
                  <a:xfrm>
                    <a:off x="6961854" y="6293854"/>
                    <a:ext cx="5676132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/>
                      <a:t>Region of negative intermolecular potential energy</a:t>
                    </a:r>
                  </a:p>
                </p:txBody>
              </p:sp>
            </p:grpSp>
            <p:pic>
              <p:nvPicPr>
                <p:cNvPr id="13" name="Picture 2" descr="https://upload.wikimedia.org/wikipedia/commons/thumb/5/51/12-6-Lennard-Jones-Potential.svg/512px-12-6-Lennard-Jones-Potential.svg.png">
                  <a:extLst>
                    <a:ext uri="{FF2B5EF4-FFF2-40B4-BE49-F238E27FC236}">
                      <a16:creationId xmlns:a16="http://schemas.microsoft.com/office/drawing/2014/main" id="{DAEA8A4D-BD1C-A4A9-607C-0AAAA12B80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95"/>
                <a:stretch/>
              </p:blipFill>
              <p:spPr bwMode="auto">
                <a:xfrm>
                  <a:off x="879891" y="811602"/>
                  <a:ext cx="5023764" cy="31985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6305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BAC21B-B665-ADBE-4D63-C0F77075BBE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U goes up with increasing volume at a given temperature (for a real/vdw gas)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A86C27-5E4D-7B29-EC6E-AD7B4E533FBD}"/>
              </a:ext>
            </a:extLst>
          </p:cNvPr>
          <p:cNvGrpSpPr/>
          <p:nvPr/>
        </p:nvGrpSpPr>
        <p:grpSpPr>
          <a:xfrm>
            <a:off x="3007352" y="1607187"/>
            <a:ext cx="5089902" cy="4296254"/>
            <a:chOff x="3551049" y="1533046"/>
            <a:chExt cx="5089902" cy="42962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900762-3401-716F-0CB4-C0D4FF4251F4}"/>
                </a:ext>
              </a:extLst>
            </p:cNvPr>
            <p:cNvGrpSpPr/>
            <p:nvPr/>
          </p:nvGrpSpPr>
          <p:grpSpPr>
            <a:xfrm>
              <a:off x="3551049" y="1533046"/>
              <a:ext cx="5089902" cy="4296254"/>
              <a:chOff x="801045" y="1575076"/>
              <a:chExt cx="3860162" cy="355375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D61CF3F-8AF9-14A9-1007-404E08E89ACE}"/>
                  </a:ext>
                </a:extLst>
              </p:cNvPr>
              <p:cNvGrpSpPr/>
              <p:nvPr/>
            </p:nvGrpSpPr>
            <p:grpSpPr>
              <a:xfrm>
                <a:off x="801045" y="1575076"/>
                <a:ext cx="3718056" cy="3553750"/>
                <a:chOff x="5651292" y="1334126"/>
                <a:chExt cx="6041036" cy="4961744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D53EC4C-DB1B-40C3-EA8F-BD303A09DB15}"/>
                    </a:ext>
                  </a:extLst>
                </p:cNvPr>
                <p:cNvSpPr/>
                <p:nvPr/>
              </p:nvSpPr>
              <p:spPr>
                <a:xfrm>
                  <a:off x="5651292" y="1334126"/>
                  <a:ext cx="6041036" cy="4961744"/>
                </a:xfrm>
                <a:prstGeom prst="frame">
                  <a:avLst>
                    <a:gd name="adj1" fmla="val 192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85DF941-660C-B880-323E-E2CBBC7CEEB9}"/>
                    </a:ext>
                  </a:extLst>
                </p:cNvPr>
                <p:cNvGrpSpPr/>
                <p:nvPr/>
              </p:nvGrpSpPr>
              <p:grpSpPr>
                <a:xfrm>
                  <a:off x="6016053" y="2083631"/>
                  <a:ext cx="4994223" cy="3667594"/>
                  <a:chOff x="6016053" y="2083631"/>
                  <a:chExt cx="4994223" cy="3667594"/>
                </a:xfrm>
                <a:solidFill>
                  <a:srgbClr val="7030A0"/>
                </a:solidFill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C7C58290-0059-951E-80C5-403AC610539E}"/>
                      </a:ext>
                    </a:extLst>
                  </p:cNvPr>
                  <p:cNvSpPr/>
                  <p:nvPr/>
                </p:nvSpPr>
                <p:spPr>
                  <a:xfrm>
                    <a:off x="6625653" y="226351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08D0381A-FD0D-6C82-4679-B43CE52D7347}"/>
                      </a:ext>
                    </a:extLst>
                  </p:cNvPr>
                  <p:cNvSpPr/>
                  <p:nvPr/>
                </p:nvSpPr>
                <p:spPr>
                  <a:xfrm>
                    <a:off x="7182787" y="51441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BA59DABC-79FD-F7A1-1ED1-EBFF1017AC8A}"/>
                      </a:ext>
                    </a:extLst>
                  </p:cNvPr>
                  <p:cNvSpPr/>
                  <p:nvPr/>
                </p:nvSpPr>
                <p:spPr>
                  <a:xfrm>
                    <a:off x="8276781" y="3259298"/>
                    <a:ext cx="149903" cy="149902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3F17E7D2-CE02-315A-DE54-FB8A35DA03A6}"/>
                      </a:ext>
                    </a:extLst>
                  </p:cNvPr>
                  <p:cNvSpPr/>
                  <p:nvPr/>
                </p:nvSpPr>
                <p:spPr>
                  <a:xfrm>
                    <a:off x="7490085" y="3629480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20D16C2-21AB-3991-FE16-F94234E7CD0A}"/>
                      </a:ext>
                    </a:extLst>
                  </p:cNvPr>
                  <p:cNvSpPr/>
                  <p:nvPr/>
                </p:nvSpPr>
                <p:spPr>
                  <a:xfrm>
                    <a:off x="7639987" y="56013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6C4BE5D-EF4F-B12E-5AE2-53937292E645}"/>
                      </a:ext>
                    </a:extLst>
                  </p:cNvPr>
                  <p:cNvSpPr/>
                  <p:nvPr/>
                </p:nvSpPr>
                <p:spPr>
                  <a:xfrm>
                    <a:off x="10298243" y="2083631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89D2EA0-6E9B-A357-40BB-89ABCFFA4EF6}"/>
                      </a:ext>
                    </a:extLst>
                  </p:cNvPr>
                  <p:cNvSpPr/>
                  <p:nvPr/>
                </p:nvSpPr>
                <p:spPr>
                  <a:xfrm>
                    <a:off x="8446957" y="4774366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0401C885-4610-1560-3129-A564FC311EA1}"/>
                      </a:ext>
                    </a:extLst>
                  </p:cNvPr>
                  <p:cNvSpPr/>
                  <p:nvPr/>
                </p:nvSpPr>
                <p:spPr>
                  <a:xfrm>
                    <a:off x="6016053" y="3814998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13851CB7-314A-7C77-37B5-B88994A43F6E}"/>
                      </a:ext>
                    </a:extLst>
                  </p:cNvPr>
                  <p:cNvSpPr/>
                  <p:nvPr/>
                </p:nvSpPr>
                <p:spPr>
                  <a:xfrm>
                    <a:off x="10860374" y="4624465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35E8551-3E5E-563D-8460-0FCE827C27A4}"/>
                      </a:ext>
                    </a:extLst>
                  </p:cNvPr>
                  <p:cNvSpPr/>
                  <p:nvPr/>
                </p:nvSpPr>
                <p:spPr>
                  <a:xfrm>
                    <a:off x="7639987" y="56013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D8AA949-16B9-403D-89E5-65CDD43C5E4A}"/>
                    </a:ext>
                  </a:extLst>
                </p:cNvPr>
                <p:cNvGrpSpPr/>
                <p:nvPr/>
              </p:nvGrpSpPr>
              <p:grpSpPr>
                <a:xfrm>
                  <a:off x="6212174" y="1656413"/>
                  <a:ext cx="4910528" cy="4094812"/>
                  <a:chOff x="6016053" y="2263514"/>
                  <a:chExt cx="4087318" cy="3487711"/>
                </a:xfrm>
                <a:solidFill>
                  <a:srgbClr val="FF0000"/>
                </a:solidFill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47B93D89-4141-3142-6857-30A81516A807}"/>
                      </a:ext>
                    </a:extLst>
                  </p:cNvPr>
                  <p:cNvSpPr/>
                  <p:nvPr/>
                </p:nvSpPr>
                <p:spPr>
                  <a:xfrm>
                    <a:off x="6625653" y="226351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F54A5B4E-BD6C-2916-E885-832A4F4AAAA8}"/>
                      </a:ext>
                    </a:extLst>
                  </p:cNvPr>
                  <p:cNvSpPr/>
                  <p:nvPr/>
                </p:nvSpPr>
                <p:spPr>
                  <a:xfrm>
                    <a:off x="7182787" y="51441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3673A6E5-189F-88C4-F785-98B47AD25834}"/>
                      </a:ext>
                    </a:extLst>
                  </p:cNvPr>
                  <p:cNvSpPr/>
                  <p:nvPr/>
                </p:nvSpPr>
                <p:spPr>
                  <a:xfrm>
                    <a:off x="8104543" y="3035420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84AEB84F-054D-8A10-6D2B-B184D681C925}"/>
                      </a:ext>
                    </a:extLst>
                  </p:cNvPr>
                  <p:cNvSpPr/>
                  <p:nvPr/>
                </p:nvSpPr>
                <p:spPr>
                  <a:xfrm>
                    <a:off x="6864246" y="3244729"/>
                    <a:ext cx="149902" cy="1499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ACDA5985-1430-791D-BEB2-B767D8A737D0}"/>
                      </a:ext>
                    </a:extLst>
                  </p:cNvPr>
                  <p:cNvSpPr/>
                  <p:nvPr/>
                </p:nvSpPr>
                <p:spPr>
                  <a:xfrm>
                    <a:off x="7639987" y="56013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763C73E5-488E-82D3-3EDD-B774EA9C6086}"/>
                      </a:ext>
                    </a:extLst>
                  </p:cNvPr>
                  <p:cNvSpPr/>
                  <p:nvPr/>
                </p:nvSpPr>
                <p:spPr>
                  <a:xfrm>
                    <a:off x="9927236" y="2638265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F524D5A0-A5E4-9F65-ABA8-95923DB3CB0B}"/>
                      </a:ext>
                    </a:extLst>
                  </p:cNvPr>
                  <p:cNvSpPr/>
                  <p:nvPr/>
                </p:nvSpPr>
                <p:spPr>
                  <a:xfrm>
                    <a:off x="8446957" y="4102945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81F9F9E5-1EF7-2B0B-2E17-B1B216DA687C}"/>
                      </a:ext>
                    </a:extLst>
                  </p:cNvPr>
                  <p:cNvSpPr/>
                  <p:nvPr/>
                </p:nvSpPr>
                <p:spPr>
                  <a:xfrm>
                    <a:off x="6016053" y="3814998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905B07E-EBC4-F4CE-6A48-CF51318F281A}"/>
                      </a:ext>
                    </a:extLst>
                  </p:cNvPr>
                  <p:cNvSpPr/>
                  <p:nvPr/>
                </p:nvSpPr>
                <p:spPr>
                  <a:xfrm>
                    <a:off x="9953469" y="4423108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DEDA3696-5234-A77F-AE3C-BDBF208B01B6}"/>
                      </a:ext>
                    </a:extLst>
                  </p:cNvPr>
                  <p:cNvSpPr/>
                  <p:nvPr/>
                </p:nvSpPr>
                <p:spPr>
                  <a:xfrm>
                    <a:off x="7639987" y="56013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3DC80CE-3237-F529-0E83-0184DE8AA9CD}"/>
                  </a:ext>
                </a:extLst>
              </p:cNvPr>
              <p:cNvCxnSpPr/>
              <p:nvPr/>
            </p:nvCxnSpPr>
            <p:spPr>
              <a:xfrm flipV="1">
                <a:off x="1962710" y="2544966"/>
                <a:ext cx="697363" cy="125716"/>
              </a:xfrm>
              <a:prstGeom prst="straightConnector1">
                <a:avLst/>
              </a:prstGeom>
              <a:ln w="38100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BAA735-120F-30C8-5913-198BEAC6B190}"/>
                  </a:ext>
                </a:extLst>
              </p:cNvPr>
              <p:cNvSpPr txBox="1"/>
              <p:nvPr/>
            </p:nvSpPr>
            <p:spPr>
              <a:xfrm>
                <a:off x="2831833" y="2336413"/>
                <a:ext cx="1829374" cy="585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Intermolecular attractions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7B55CC7-61F9-E106-3FA2-48731DFE1540}"/>
                </a:ext>
              </a:extLst>
            </p:cNvPr>
            <p:cNvCxnSpPr>
              <a:cxnSpLocks/>
              <a:stCxn id="24" idx="5"/>
            </p:cNvCxnSpPr>
            <p:nvPr/>
          </p:nvCxnSpPr>
          <p:spPr>
            <a:xfrm>
              <a:off x="4445615" y="2448568"/>
              <a:ext cx="347424" cy="333003"/>
            </a:xfrm>
            <a:prstGeom prst="straightConnector1">
              <a:avLst/>
            </a:prstGeom>
            <a:ln w="381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149A31-1319-5A9D-B6CD-0CFC90D4A8EF}"/>
                </a:ext>
              </a:extLst>
            </p:cNvPr>
            <p:cNvCxnSpPr>
              <a:cxnSpLocks/>
            </p:cNvCxnSpPr>
            <p:nvPr/>
          </p:nvCxnSpPr>
          <p:spPr>
            <a:xfrm>
              <a:off x="4915565" y="2994143"/>
              <a:ext cx="127733" cy="434857"/>
            </a:xfrm>
            <a:prstGeom prst="straightConnector1">
              <a:avLst/>
            </a:prstGeom>
            <a:ln w="381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9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BAC21B-B665-ADBE-4D63-C0F77075BBE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U goes up with increasing volume at a given temperature (for a real/vdw gas)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FC45A02-0D5B-2864-29EF-D815CDBAED98}"/>
              </a:ext>
            </a:extLst>
          </p:cNvPr>
          <p:cNvGrpSpPr/>
          <p:nvPr/>
        </p:nvGrpSpPr>
        <p:grpSpPr>
          <a:xfrm>
            <a:off x="1886262" y="858889"/>
            <a:ext cx="8583617" cy="5667641"/>
            <a:chOff x="1886262" y="858889"/>
            <a:chExt cx="8583617" cy="56676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900762-3401-716F-0CB4-C0D4FF4251F4}"/>
                </a:ext>
              </a:extLst>
            </p:cNvPr>
            <p:cNvGrpSpPr/>
            <p:nvPr/>
          </p:nvGrpSpPr>
          <p:grpSpPr>
            <a:xfrm>
              <a:off x="1886262" y="858889"/>
              <a:ext cx="8583617" cy="5667641"/>
              <a:chOff x="-461523" y="1017430"/>
              <a:chExt cx="6509782" cy="468812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D61CF3F-8AF9-14A9-1007-404E08E89ACE}"/>
                  </a:ext>
                </a:extLst>
              </p:cNvPr>
              <p:cNvGrpSpPr/>
              <p:nvPr/>
            </p:nvGrpSpPr>
            <p:grpSpPr>
              <a:xfrm>
                <a:off x="-461523" y="1017430"/>
                <a:ext cx="6509782" cy="4688125"/>
                <a:chOff x="3599892" y="555542"/>
                <a:chExt cx="10576987" cy="6545558"/>
              </a:xfrm>
            </p:grpSpPr>
            <p:sp>
              <p:nvSpPr>
                <p:cNvPr id="11" name="Frame 10">
                  <a:extLst>
                    <a:ext uri="{FF2B5EF4-FFF2-40B4-BE49-F238E27FC236}">
                      <a16:creationId xmlns:a16="http://schemas.microsoft.com/office/drawing/2014/main" id="{DD53EC4C-DB1B-40C3-EA8F-BD303A09DB15}"/>
                    </a:ext>
                  </a:extLst>
                </p:cNvPr>
                <p:cNvSpPr/>
                <p:nvPr/>
              </p:nvSpPr>
              <p:spPr>
                <a:xfrm>
                  <a:off x="3599892" y="555542"/>
                  <a:ext cx="10576987" cy="6545558"/>
                </a:xfrm>
                <a:prstGeom prst="frame">
                  <a:avLst>
                    <a:gd name="adj1" fmla="val 192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85DF941-660C-B880-323E-E2CBBC7CEEB9}"/>
                    </a:ext>
                  </a:extLst>
                </p:cNvPr>
                <p:cNvGrpSpPr/>
                <p:nvPr/>
              </p:nvGrpSpPr>
              <p:grpSpPr>
                <a:xfrm>
                  <a:off x="5114653" y="1827897"/>
                  <a:ext cx="6790281" cy="4508968"/>
                  <a:chOff x="5114653" y="1827897"/>
                  <a:chExt cx="6790281" cy="4508968"/>
                </a:xfrm>
                <a:solidFill>
                  <a:srgbClr val="7030A0"/>
                </a:solidFill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C7C58290-0059-951E-80C5-403AC610539E}"/>
                      </a:ext>
                    </a:extLst>
                  </p:cNvPr>
                  <p:cNvSpPr/>
                  <p:nvPr/>
                </p:nvSpPr>
                <p:spPr>
                  <a:xfrm>
                    <a:off x="5372143" y="1827897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08D0381A-FD0D-6C82-4679-B43CE52D7347}"/>
                      </a:ext>
                    </a:extLst>
                  </p:cNvPr>
                  <p:cNvSpPr/>
                  <p:nvPr/>
                </p:nvSpPr>
                <p:spPr>
                  <a:xfrm>
                    <a:off x="5114653" y="618696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BA59DABC-79FD-F7A1-1ED1-EBFF1017AC8A}"/>
                      </a:ext>
                    </a:extLst>
                  </p:cNvPr>
                  <p:cNvSpPr/>
                  <p:nvPr/>
                </p:nvSpPr>
                <p:spPr>
                  <a:xfrm>
                    <a:off x="8276781" y="3338501"/>
                    <a:ext cx="149903" cy="149903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3F17E7D2-CE02-315A-DE54-FB8A35DA03A6}"/>
                      </a:ext>
                    </a:extLst>
                  </p:cNvPr>
                  <p:cNvSpPr/>
                  <p:nvPr/>
                </p:nvSpPr>
                <p:spPr>
                  <a:xfrm>
                    <a:off x="7490085" y="4167882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20D16C2-21AB-3991-FE16-F94234E7CD0A}"/>
                      </a:ext>
                    </a:extLst>
                  </p:cNvPr>
                  <p:cNvSpPr/>
                  <p:nvPr/>
                </p:nvSpPr>
                <p:spPr>
                  <a:xfrm>
                    <a:off x="7639987" y="56013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6C4BE5D-EF4F-B12E-5AE2-53937292E645}"/>
                      </a:ext>
                    </a:extLst>
                  </p:cNvPr>
                  <p:cNvSpPr/>
                  <p:nvPr/>
                </p:nvSpPr>
                <p:spPr>
                  <a:xfrm>
                    <a:off x="10481340" y="1832821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89D2EA0-6E9B-A357-40BB-89ABCFFA4EF6}"/>
                      </a:ext>
                    </a:extLst>
                  </p:cNvPr>
                  <p:cNvSpPr/>
                  <p:nvPr/>
                </p:nvSpPr>
                <p:spPr>
                  <a:xfrm>
                    <a:off x="8799066" y="498557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0401C885-4610-1560-3129-A564FC311EA1}"/>
                      </a:ext>
                    </a:extLst>
                  </p:cNvPr>
                  <p:cNvSpPr/>
                  <p:nvPr/>
                </p:nvSpPr>
                <p:spPr>
                  <a:xfrm>
                    <a:off x="5114653" y="4448746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13851CB7-314A-7C77-37B5-B88994A43F6E}"/>
                      </a:ext>
                    </a:extLst>
                  </p:cNvPr>
                  <p:cNvSpPr/>
                  <p:nvPr/>
                </p:nvSpPr>
                <p:spPr>
                  <a:xfrm>
                    <a:off x="11755032" y="5602133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35E8551-3E5E-563D-8460-0FCE827C27A4}"/>
                      </a:ext>
                    </a:extLst>
                  </p:cNvPr>
                  <p:cNvSpPr/>
                  <p:nvPr/>
                </p:nvSpPr>
                <p:spPr>
                  <a:xfrm>
                    <a:off x="7062527" y="6010540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D8AA949-16B9-403D-89E5-65CDD43C5E4A}"/>
                    </a:ext>
                  </a:extLst>
                </p:cNvPr>
                <p:cNvGrpSpPr/>
                <p:nvPr/>
              </p:nvGrpSpPr>
              <p:grpSpPr>
                <a:xfrm>
                  <a:off x="6141754" y="1073760"/>
                  <a:ext cx="5972239" cy="5033877"/>
                  <a:chOff x="5957437" y="1767246"/>
                  <a:chExt cx="4971041" cy="4287550"/>
                </a:xfrm>
                <a:solidFill>
                  <a:srgbClr val="FF0000"/>
                </a:solidFill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47B93D89-4141-3142-6857-30A81516A807}"/>
                      </a:ext>
                    </a:extLst>
                  </p:cNvPr>
                  <p:cNvSpPr/>
                  <p:nvPr/>
                </p:nvSpPr>
                <p:spPr>
                  <a:xfrm>
                    <a:off x="6992216" y="1767246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F54A5B4E-BD6C-2916-E885-832A4F4AAAA8}"/>
                      </a:ext>
                    </a:extLst>
                  </p:cNvPr>
                  <p:cNvSpPr/>
                  <p:nvPr/>
                </p:nvSpPr>
                <p:spPr>
                  <a:xfrm>
                    <a:off x="6502839" y="5144124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3673A6E5-189F-88C4-F785-98B47AD25834}"/>
                      </a:ext>
                    </a:extLst>
                  </p:cNvPr>
                  <p:cNvSpPr/>
                  <p:nvPr/>
                </p:nvSpPr>
                <p:spPr>
                  <a:xfrm>
                    <a:off x="8104543" y="3035420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84AEB84F-054D-8A10-6D2B-B184D681C925}"/>
                      </a:ext>
                    </a:extLst>
                  </p:cNvPr>
                  <p:cNvSpPr/>
                  <p:nvPr/>
                </p:nvSpPr>
                <p:spPr>
                  <a:xfrm>
                    <a:off x="6307231" y="3318080"/>
                    <a:ext cx="149902" cy="1499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ACDA5985-1430-791D-BEB2-B767D8A737D0}"/>
                      </a:ext>
                    </a:extLst>
                  </p:cNvPr>
                  <p:cNvSpPr/>
                  <p:nvPr/>
                </p:nvSpPr>
                <p:spPr>
                  <a:xfrm>
                    <a:off x="7792389" y="5904895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763C73E5-488E-82D3-3EDD-B774EA9C6086}"/>
                      </a:ext>
                    </a:extLst>
                  </p:cNvPr>
                  <p:cNvSpPr/>
                  <p:nvPr/>
                </p:nvSpPr>
                <p:spPr>
                  <a:xfrm>
                    <a:off x="10587222" y="2382138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F524D5A0-A5E4-9F65-ABA8-95923DB3CB0B}"/>
                      </a:ext>
                    </a:extLst>
                  </p:cNvPr>
                  <p:cNvSpPr/>
                  <p:nvPr/>
                </p:nvSpPr>
                <p:spPr>
                  <a:xfrm>
                    <a:off x="8634529" y="4316569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81F9F9E5-1EF7-2B0B-2E17-B1B216DA687C}"/>
                      </a:ext>
                    </a:extLst>
                  </p:cNvPr>
                  <p:cNvSpPr/>
                  <p:nvPr/>
                </p:nvSpPr>
                <p:spPr>
                  <a:xfrm>
                    <a:off x="5957437" y="4423107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905B07E-EBC4-F4CE-6A48-CF51318F281A}"/>
                      </a:ext>
                    </a:extLst>
                  </p:cNvPr>
                  <p:cNvSpPr/>
                  <p:nvPr/>
                </p:nvSpPr>
                <p:spPr>
                  <a:xfrm>
                    <a:off x="10778576" y="4289750"/>
                    <a:ext cx="149902" cy="149901"/>
                  </a:xfrm>
                  <a:prstGeom prst="ellipse">
                    <a:avLst/>
                  </a:prstGeom>
                  <a:grp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3DC80CE-3237-F529-0E83-0184DE8AA9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0191" y="2544966"/>
                <a:ext cx="1122545" cy="210754"/>
              </a:xfrm>
              <a:prstGeom prst="straightConnector1">
                <a:avLst/>
              </a:prstGeom>
              <a:ln w="38100"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BAA735-120F-30C8-5913-198BEAC6B190}"/>
                  </a:ext>
                </a:extLst>
              </p:cNvPr>
              <p:cNvSpPr txBox="1"/>
              <p:nvPr/>
            </p:nvSpPr>
            <p:spPr>
              <a:xfrm>
                <a:off x="2831833" y="2336413"/>
                <a:ext cx="1829374" cy="585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Intermolecular attractions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B4D7364-3769-E552-0791-6A67AC1E7FBD}"/>
                </a:ext>
              </a:extLst>
            </p:cNvPr>
            <p:cNvCxnSpPr>
              <a:cxnSpLocks/>
            </p:cNvCxnSpPr>
            <p:nvPr/>
          </p:nvCxnSpPr>
          <p:spPr>
            <a:xfrm>
              <a:off x="3446161" y="2120451"/>
              <a:ext cx="843960" cy="763724"/>
            </a:xfrm>
            <a:prstGeom prst="straightConnector1">
              <a:avLst/>
            </a:prstGeom>
            <a:ln w="381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C408C87-ECBD-5BEF-92BF-2B6B5BE6D7B1}"/>
                </a:ext>
              </a:extLst>
            </p:cNvPr>
            <p:cNvCxnSpPr>
              <a:cxnSpLocks/>
            </p:cNvCxnSpPr>
            <p:nvPr/>
          </p:nvCxnSpPr>
          <p:spPr>
            <a:xfrm>
              <a:off x="4436273" y="3036564"/>
              <a:ext cx="607025" cy="861067"/>
            </a:xfrm>
            <a:prstGeom prst="straightConnector1">
              <a:avLst/>
            </a:prstGeom>
            <a:ln w="381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925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75734B-C749-3E42-AC3A-06F36BA9ADB0}"/>
              </a:ext>
            </a:extLst>
          </p:cNvPr>
          <p:cNvGrpSpPr/>
          <p:nvPr/>
        </p:nvGrpSpPr>
        <p:grpSpPr>
          <a:xfrm>
            <a:off x="95673" y="1571955"/>
            <a:ext cx="6002866" cy="3890359"/>
            <a:chOff x="-2134142" y="998836"/>
            <a:chExt cx="6002866" cy="38903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53DB08-A2DE-2A40-ABA3-390C47A24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134142" y="998836"/>
              <a:ext cx="6002866" cy="3890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7C05787-72AA-1643-BB41-AE905D935106}"/>
                    </a:ext>
                  </a:extLst>
                </p:cNvPr>
                <p:cNvSpPr/>
                <p:nvPr/>
              </p:nvSpPr>
              <p:spPr>
                <a:xfrm rot="1294246">
                  <a:off x="1307986" y="1475807"/>
                  <a:ext cx="173938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𝑠𝑙𝑜𝑝𝑒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7C05787-72AA-1643-BB41-AE905D935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94246">
                  <a:off x="1307986" y="1475807"/>
                  <a:ext cx="173938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1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D340C92-0754-B042-B5C4-E8CCE124E9AD}"/>
                    </a:ext>
                  </a:extLst>
                </p:cNvPr>
                <p:cNvSpPr/>
                <p:nvPr/>
              </p:nvSpPr>
              <p:spPr>
                <a:xfrm rot="18794388">
                  <a:off x="1307939" y="2975342"/>
                  <a:ext cx="1739481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D340C92-0754-B042-B5C4-E8CCE124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94388">
                  <a:off x="1307939" y="2975342"/>
                  <a:ext cx="173948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56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0730C0-2D00-B14B-8E80-F614FFE959D8}"/>
              </a:ext>
            </a:extLst>
          </p:cNvPr>
          <p:cNvGrpSpPr/>
          <p:nvPr/>
        </p:nvGrpSpPr>
        <p:grpSpPr>
          <a:xfrm>
            <a:off x="5657016" y="326254"/>
            <a:ext cx="5758104" cy="3102746"/>
            <a:chOff x="5809576" y="3517135"/>
            <a:chExt cx="5758104" cy="31027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4575C4-BCD5-6C4E-9550-A7F8158B9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0130" y="3517135"/>
              <a:ext cx="4527550" cy="31027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F11CED6-EA93-F740-B282-05F91F96D29C}"/>
                    </a:ext>
                  </a:extLst>
                </p:cNvPr>
                <p:cNvSpPr/>
                <p:nvPr/>
              </p:nvSpPr>
              <p:spPr>
                <a:xfrm>
                  <a:off x="5809576" y="4098575"/>
                  <a:ext cx="136659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F11CED6-EA93-F740-B282-05F91F96D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9576" y="4098575"/>
                  <a:ext cx="1366593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926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7E6143-C8AE-244C-8860-EFC0FFFF7DBD}"/>
              </a:ext>
            </a:extLst>
          </p:cNvPr>
          <p:cNvGrpSpPr/>
          <p:nvPr/>
        </p:nvGrpSpPr>
        <p:grpSpPr>
          <a:xfrm>
            <a:off x="5910563" y="3798566"/>
            <a:ext cx="5322312" cy="2837245"/>
            <a:chOff x="6079209" y="398337"/>
            <a:chExt cx="5322312" cy="283724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FFDFCA-5748-8D4E-8308-F6CACAEB8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8461" y="398337"/>
              <a:ext cx="4163060" cy="28372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8DEA13F-D334-454B-AF6D-993D16969E08}"/>
                    </a:ext>
                  </a:extLst>
                </p:cNvPr>
                <p:cNvSpPr/>
                <p:nvPr/>
              </p:nvSpPr>
              <p:spPr>
                <a:xfrm>
                  <a:off x="6079209" y="2101733"/>
                  <a:ext cx="13472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8DEA13F-D334-454B-AF6D-993D16969E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9209" y="2101733"/>
                  <a:ext cx="1347228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935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Arc 20">
            <a:extLst>
              <a:ext uri="{FF2B5EF4-FFF2-40B4-BE49-F238E27FC236}">
                <a16:creationId xmlns:a16="http://schemas.microsoft.com/office/drawing/2014/main" id="{F7368EC5-700C-8443-9E4F-B4EE6D930651}"/>
              </a:ext>
            </a:extLst>
          </p:cNvPr>
          <p:cNvSpPr/>
          <p:nvPr/>
        </p:nvSpPr>
        <p:spPr>
          <a:xfrm>
            <a:off x="3513845" y="1166763"/>
            <a:ext cx="5909555" cy="1147149"/>
          </a:xfrm>
          <a:prstGeom prst="arc">
            <a:avLst>
              <a:gd name="adj1" fmla="val 10854329"/>
              <a:gd name="adj2" fmla="val 12745336"/>
            </a:avLst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48C5A16B-EF6A-8A4D-BA28-3A9568CD2E66}"/>
              </a:ext>
            </a:extLst>
          </p:cNvPr>
          <p:cNvSpPr/>
          <p:nvPr/>
        </p:nvSpPr>
        <p:spPr>
          <a:xfrm flipV="1">
            <a:off x="3817127" y="4379093"/>
            <a:ext cx="5980137" cy="1367880"/>
          </a:xfrm>
          <a:prstGeom prst="arc">
            <a:avLst>
              <a:gd name="adj1" fmla="val 10854329"/>
              <a:gd name="adj2" fmla="val 13065518"/>
            </a:avLst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67B91B0-FF68-3B45-9D83-C253D68715FA}"/>
                  </a:ext>
                </a:extLst>
              </p:cNvPr>
              <p:cNvSpPr/>
              <p:nvPr/>
            </p:nvSpPr>
            <p:spPr>
              <a:xfrm>
                <a:off x="1534306" y="1430299"/>
                <a:ext cx="1233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67B91B0-FF68-3B45-9D83-C253D6871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06" y="1430299"/>
                <a:ext cx="1233094" cy="461665"/>
              </a:xfrm>
              <a:prstGeom prst="rect">
                <a:avLst/>
              </a:prstGeom>
              <a:blipFill>
                <a:blip r:embed="rId9"/>
                <a:stretch>
                  <a:fillRect r="-102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4040F3-E14E-8A4D-8DE1-6883DEAF7A91}"/>
                  </a:ext>
                </a:extLst>
              </p:cNvPr>
              <p:cNvSpPr txBox="1"/>
              <p:nvPr/>
            </p:nvSpPr>
            <p:spPr>
              <a:xfrm>
                <a:off x="0" y="726"/>
                <a:ext cx="581489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Differential calculus gets 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4040F3-E14E-8A4D-8DE1-6883DEAF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6"/>
                <a:ext cx="5814890" cy="461665"/>
              </a:xfrm>
              <a:prstGeom prst="rect">
                <a:avLst/>
              </a:prstGeom>
              <a:blipFill>
                <a:blip r:embed="rId10"/>
                <a:stretch>
                  <a:fillRect l="-174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414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240985-E633-3C40-AC86-4D9A3B1FD2D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Numerical method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b="1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240985-E633-3C40-AC86-4D9A3B1F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A8E12A-B6B3-9D43-B54E-00541A43BA46}"/>
                  </a:ext>
                </a:extLst>
              </p:cNvPr>
              <p:cNvSpPr txBox="1"/>
              <p:nvPr/>
            </p:nvSpPr>
            <p:spPr>
              <a:xfrm>
                <a:off x="469145" y="1922638"/>
                <a:ext cx="108879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you have a </a:t>
                </a:r>
                <a:r>
                  <a:rPr lang="en-US" sz="2400" b="1" dirty="0"/>
                  <a:t>discrete representation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you can take a </a:t>
                </a:r>
                <a:r>
                  <a:rPr lang="en-US" sz="2400" b="1" dirty="0"/>
                  <a:t>numerical </a:t>
                </a:r>
                <a:r>
                  <a:rPr lang="en-US" sz="2400" dirty="0"/>
                  <a:t>derivative in Python (using </a:t>
                </a:r>
                <a:r>
                  <a:rPr lang="en-US" sz="2400" dirty="0" err="1"/>
                  <a:t>dF_dx</a:t>
                </a:r>
                <a:r>
                  <a:rPr lang="en-US" sz="2400" dirty="0"/>
                  <a:t> and </a:t>
                </a:r>
                <a:r>
                  <a:rPr lang="en-US" sz="2400" dirty="0" err="1"/>
                  <a:t>dF_dy</a:t>
                </a:r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A8E12A-B6B3-9D43-B54E-00541A43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5" y="1922638"/>
                <a:ext cx="10887949" cy="830997"/>
              </a:xfrm>
              <a:prstGeom prst="rect">
                <a:avLst/>
              </a:prstGeom>
              <a:blipFill>
                <a:blip r:embed="rId3"/>
                <a:stretch>
                  <a:fillRect l="-815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91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AA6968-E9F9-AC42-894F-DA9659D3D1A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Temperature is high enough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/>
                  <a:t> to vibrate, but not the others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AA6968-E9F9-AC42-894F-DA9659D3D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71C15-2128-95E1-7B10-B0F9D4E90079}"/>
                  </a:ext>
                </a:extLst>
              </p:cNvPr>
              <p:cNvSpPr txBox="1"/>
              <p:nvPr/>
            </p:nvSpPr>
            <p:spPr>
              <a:xfrm>
                <a:off x="7784757" y="5733535"/>
                <a:ext cx="17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71C15-2128-95E1-7B10-B0F9D4E9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57" y="5733535"/>
                <a:ext cx="1791729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7A0A-4302-8C25-16A8-A22E7DB5E15D}"/>
                  </a:ext>
                </a:extLst>
              </p:cNvPr>
              <p:cNvSpPr txBox="1"/>
              <p:nvPr/>
            </p:nvSpPr>
            <p:spPr>
              <a:xfrm>
                <a:off x="4510731" y="5704531"/>
                <a:ext cx="17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7A0A-4302-8C25-16A8-A22E7DB5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731" y="5704531"/>
                <a:ext cx="1791729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AF4C406-D044-2ADE-CBF1-CD679A3DC2D0}"/>
              </a:ext>
            </a:extLst>
          </p:cNvPr>
          <p:cNvGrpSpPr/>
          <p:nvPr/>
        </p:nvGrpSpPr>
        <p:grpSpPr>
          <a:xfrm>
            <a:off x="8175024" y="1145058"/>
            <a:ext cx="1029729" cy="4118921"/>
            <a:chOff x="8175024" y="1145058"/>
            <a:chExt cx="1029729" cy="411892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6B7CAA-30BD-F8E0-94BC-E4D57521C788}"/>
                </a:ext>
              </a:extLst>
            </p:cNvPr>
            <p:cNvCxnSpPr/>
            <p:nvPr/>
          </p:nvCxnSpPr>
          <p:spPr>
            <a:xfrm>
              <a:off x="8175024" y="526397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F740D8-FED4-3083-CA49-55C17908895C}"/>
                </a:ext>
              </a:extLst>
            </p:cNvPr>
            <p:cNvCxnSpPr/>
            <p:nvPr/>
          </p:nvCxnSpPr>
          <p:spPr>
            <a:xfrm>
              <a:off x="8193559" y="319216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67C285-1D0B-CC06-7226-9D9AAA646D3F}"/>
                </a:ext>
              </a:extLst>
            </p:cNvPr>
            <p:cNvCxnSpPr/>
            <p:nvPr/>
          </p:nvCxnSpPr>
          <p:spPr>
            <a:xfrm>
              <a:off x="8175024" y="1145058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A4B2C-8584-3672-1713-5E30280C22BB}"/>
                  </a:ext>
                </a:extLst>
              </p:cNvPr>
              <p:cNvSpPr txBox="1"/>
              <p:nvPr/>
            </p:nvSpPr>
            <p:spPr>
              <a:xfrm>
                <a:off x="1236705" y="5667461"/>
                <a:ext cx="17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A4B2C-8584-3672-1713-5E30280C2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705" y="5667461"/>
                <a:ext cx="1791729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Up Arrow 34">
            <a:extLst>
              <a:ext uri="{FF2B5EF4-FFF2-40B4-BE49-F238E27FC236}">
                <a16:creationId xmlns:a16="http://schemas.microsoft.com/office/drawing/2014/main" id="{115AC60A-8713-B77D-CA00-0D8B36DC1ACD}"/>
              </a:ext>
            </a:extLst>
          </p:cNvPr>
          <p:cNvSpPr/>
          <p:nvPr/>
        </p:nvSpPr>
        <p:spPr>
          <a:xfrm>
            <a:off x="5945660" y="4810551"/>
            <a:ext cx="494270" cy="461666"/>
          </a:xfrm>
          <a:prstGeom prst="up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368996-4A1A-1ED2-DB9C-F01254297C43}"/>
                  </a:ext>
                </a:extLst>
              </p:cNvPr>
              <p:cNvSpPr txBox="1"/>
              <p:nvPr/>
            </p:nvSpPr>
            <p:spPr>
              <a:xfrm>
                <a:off x="9728886" y="4649482"/>
                <a:ext cx="951470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368996-4A1A-1ED2-DB9C-F01254297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886" y="4649482"/>
                <a:ext cx="951470" cy="783804"/>
              </a:xfrm>
              <a:prstGeom prst="rect">
                <a:avLst/>
              </a:prstGeom>
              <a:blipFill>
                <a:blip r:embed="rId6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Up Arrow 38">
            <a:extLst>
              <a:ext uri="{FF2B5EF4-FFF2-40B4-BE49-F238E27FC236}">
                <a16:creationId xmlns:a16="http://schemas.microsoft.com/office/drawing/2014/main" id="{A72F7681-17A2-84C2-3CC2-66CF10288246}"/>
              </a:ext>
            </a:extLst>
          </p:cNvPr>
          <p:cNvSpPr/>
          <p:nvPr/>
        </p:nvSpPr>
        <p:spPr>
          <a:xfrm>
            <a:off x="9234616" y="4818616"/>
            <a:ext cx="494270" cy="461666"/>
          </a:xfrm>
          <a:prstGeom prst="up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6AFE4695-64D0-8D97-91B9-0F0E212ACAB5}"/>
              </a:ext>
            </a:extLst>
          </p:cNvPr>
          <p:cNvSpPr/>
          <p:nvPr/>
        </p:nvSpPr>
        <p:spPr>
          <a:xfrm>
            <a:off x="2877065" y="4829174"/>
            <a:ext cx="494270" cy="461666"/>
          </a:xfrm>
          <a:prstGeom prst="up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76BDFB-D13B-D018-1038-994852FB715F}"/>
              </a:ext>
            </a:extLst>
          </p:cNvPr>
          <p:cNvGrpSpPr/>
          <p:nvPr/>
        </p:nvGrpSpPr>
        <p:grpSpPr>
          <a:xfrm>
            <a:off x="4835611" y="889686"/>
            <a:ext cx="1011194" cy="4386650"/>
            <a:chOff x="4835611" y="889686"/>
            <a:chExt cx="1011194" cy="438665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DD925E-A48A-869E-F725-A434B3642E8A}"/>
                </a:ext>
              </a:extLst>
            </p:cNvPr>
            <p:cNvCxnSpPr/>
            <p:nvPr/>
          </p:nvCxnSpPr>
          <p:spPr>
            <a:xfrm>
              <a:off x="4835611" y="5276336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C88936-96BD-04A4-ECCE-10793DDF6055}"/>
                </a:ext>
              </a:extLst>
            </p:cNvPr>
            <p:cNvCxnSpPr/>
            <p:nvPr/>
          </p:nvCxnSpPr>
          <p:spPr>
            <a:xfrm>
              <a:off x="4835611" y="465025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9A65274-556F-53B1-93EA-8AB3E2458C1E}"/>
                </a:ext>
              </a:extLst>
            </p:cNvPr>
            <p:cNvCxnSpPr/>
            <p:nvPr/>
          </p:nvCxnSpPr>
          <p:spPr>
            <a:xfrm>
              <a:off x="4835611" y="4026244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24B2BD6-228D-6755-DF35-01F25EA4A22C}"/>
                </a:ext>
              </a:extLst>
            </p:cNvPr>
            <p:cNvCxnSpPr/>
            <p:nvPr/>
          </p:nvCxnSpPr>
          <p:spPr>
            <a:xfrm>
              <a:off x="4835611" y="340016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69B817-3CDE-4039-D687-CE6EA3D26CBD}"/>
                </a:ext>
              </a:extLst>
            </p:cNvPr>
            <p:cNvCxnSpPr/>
            <p:nvPr/>
          </p:nvCxnSpPr>
          <p:spPr>
            <a:xfrm>
              <a:off x="4835611" y="275967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C643C6-4611-4497-8EF3-1EED6D2F874A}"/>
                </a:ext>
              </a:extLst>
            </p:cNvPr>
            <p:cNvCxnSpPr/>
            <p:nvPr/>
          </p:nvCxnSpPr>
          <p:spPr>
            <a:xfrm>
              <a:off x="4835611" y="2133600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19A0900-928D-AFE5-A853-763E99E5F448}"/>
                </a:ext>
              </a:extLst>
            </p:cNvPr>
            <p:cNvCxnSpPr/>
            <p:nvPr/>
          </p:nvCxnSpPr>
          <p:spPr>
            <a:xfrm>
              <a:off x="4835611" y="151576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70C5EC3-E74D-63BD-FABD-62F282977DD1}"/>
                </a:ext>
              </a:extLst>
            </p:cNvPr>
            <p:cNvCxnSpPr/>
            <p:nvPr/>
          </p:nvCxnSpPr>
          <p:spPr>
            <a:xfrm>
              <a:off x="4835611" y="889686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EE6999-FBF2-EE06-A72A-F4EC92CF9258}"/>
              </a:ext>
            </a:extLst>
          </p:cNvPr>
          <p:cNvGrpSpPr/>
          <p:nvPr/>
        </p:nvGrpSpPr>
        <p:grpSpPr>
          <a:xfrm>
            <a:off x="1626972" y="951469"/>
            <a:ext cx="1011195" cy="4320748"/>
            <a:chOff x="1626972" y="951469"/>
            <a:chExt cx="1011195" cy="432074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10D1B2-9D15-3F35-4F51-0D61C4B76F18}"/>
                </a:ext>
              </a:extLst>
            </p:cNvPr>
            <p:cNvCxnSpPr/>
            <p:nvPr/>
          </p:nvCxnSpPr>
          <p:spPr>
            <a:xfrm>
              <a:off x="1626973" y="527221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C6CC2B-889A-341D-674C-CA9F06312A44}"/>
                </a:ext>
              </a:extLst>
            </p:cNvPr>
            <p:cNvCxnSpPr/>
            <p:nvPr/>
          </p:nvCxnSpPr>
          <p:spPr>
            <a:xfrm>
              <a:off x="1626973" y="500448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A64C7F-6E28-E027-17AF-CF64584AAC7C}"/>
                </a:ext>
              </a:extLst>
            </p:cNvPr>
            <p:cNvCxnSpPr/>
            <p:nvPr/>
          </p:nvCxnSpPr>
          <p:spPr>
            <a:xfrm>
              <a:off x="1626973" y="472028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5CA356-C24B-4E48-722A-2D9E9DC0120D}"/>
                </a:ext>
              </a:extLst>
            </p:cNvPr>
            <p:cNvCxnSpPr/>
            <p:nvPr/>
          </p:nvCxnSpPr>
          <p:spPr>
            <a:xfrm>
              <a:off x="1626973" y="445255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3B8F5D-CEC4-F2FC-61A2-8627BD613615}"/>
                </a:ext>
              </a:extLst>
            </p:cNvPr>
            <p:cNvCxnSpPr/>
            <p:nvPr/>
          </p:nvCxnSpPr>
          <p:spPr>
            <a:xfrm>
              <a:off x="1626972" y="419306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27B409-1495-07EA-EBD7-BF7CE29D0D4E}"/>
                </a:ext>
              </a:extLst>
            </p:cNvPr>
            <p:cNvCxnSpPr/>
            <p:nvPr/>
          </p:nvCxnSpPr>
          <p:spPr>
            <a:xfrm>
              <a:off x="1626972" y="392533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83B56F-6423-55AA-C8FE-867F54161D39}"/>
                </a:ext>
              </a:extLst>
            </p:cNvPr>
            <p:cNvCxnSpPr/>
            <p:nvPr/>
          </p:nvCxnSpPr>
          <p:spPr>
            <a:xfrm>
              <a:off x="1626972" y="3641125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E0416F-9EFE-048C-985E-EBC940A5B002}"/>
                </a:ext>
              </a:extLst>
            </p:cNvPr>
            <p:cNvCxnSpPr/>
            <p:nvPr/>
          </p:nvCxnSpPr>
          <p:spPr>
            <a:xfrm>
              <a:off x="1626972" y="3373395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5861AB-929B-34D8-DA3B-D11C1699CD2C}"/>
                </a:ext>
              </a:extLst>
            </p:cNvPr>
            <p:cNvCxnSpPr/>
            <p:nvPr/>
          </p:nvCxnSpPr>
          <p:spPr>
            <a:xfrm>
              <a:off x="1626972" y="312625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7A3BD7-BF75-E279-FA85-E69D01969EF5}"/>
                </a:ext>
              </a:extLst>
            </p:cNvPr>
            <p:cNvCxnSpPr/>
            <p:nvPr/>
          </p:nvCxnSpPr>
          <p:spPr>
            <a:xfrm>
              <a:off x="1626972" y="285852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1204B5D-94D0-34DD-1BDF-17EC5061F93F}"/>
                </a:ext>
              </a:extLst>
            </p:cNvPr>
            <p:cNvCxnSpPr/>
            <p:nvPr/>
          </p:nvCxnSpPr>
          <p:spPr>
            <a:xfrm>
              <a:off x="1626972" y="257432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46F707-4559-C109-0F7C-965FA806EEBE}"/>
                </a:ext>
              </a:extLst>
            </p:cNvPr>
            <p:cNvCxnSpPr/>
            <p:nvPr/>
          </p:nvCxnSpPr>
          <p:spPr>
            <a:xfrm>
              <a:off x="1626972" y="230659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581210-C258-C716-3E20-B08FED74675F}"/>
                </a:ext>
              </a:extLst>
            </p:cNvPr>
            <p:cNvCxnSpPr/>
            <p:nvPr/>
          </p:nvCxnSpPr>
          <p:spPr>
            <a:xfrm>
              <a:off x="1626972" y="202650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902E9D4-4B11-4227-3A72-736623CDA32D}"/>
                </a:ext>
              </a:extLst>
            </p:cNvPr>
            <p:cNvCxnSpPr/>
            <p:nvPr/>
          </p:nvCxnSpPr>
          <p:spPr>
            <a:xfrm>
              <a:off x="1626972" y="175877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C779188-A4DB-67ED-2B60-D5637F7005B5}"/>
                </a:ext>
              </a:extLst>
            </p:cNvPr>
            <p:cNvCxnSpPr/>
            <p:nvPr/>
          </p:nvCxnSpPr>
          <p:spPr>
            <a:xfrm>
              <a:off x="1626972" y="147457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DD53F4-4B07-C76A-3FC3-8973EA20D8D0}"/>
                </a:ext>
              </a:extLst>
            </p:cNvPr>
            <p:cNvCxnSpPr/>
            <p:nvPr/>
          </p:nvCxnSpPr>
          <p:spPr>
            <a:xfrm>
              <a:off x="1626972" y="120684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7FF6C3-9576-CE58-6C57-1B6497C64B70}"/>
                </a:ext>
              </a:extLst>
            </p:cNvPr>
            <p:cNvCxnSpPr/>
            <p:nvPr/>
          </p:nvCxnSpPr>
          <p:spPr>
            <a:xfrm>
              <a:off x="1626972" y="95146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166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A8E12A-B6B3-9D43-B54E-00541A43BA46}"/>
                  </a:ext>
                </a:extLst>
              </p:cNvPr>
              <p:cNvSpPr txBox="1"/>
              <p:nvPr/>
            </p:nvSpPr>
            <p:spPr>
              <a:xfrm>
                <a:off x="565731" y="491188"/>
                <a:ext cx="10887949" cy="2999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you have an </a:t>
                </a:r>
                <a:r>
                  <a:rPr lang="en-US" sz="2400" b="1" dirty="0"/>
                  <a:t>analytical representation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like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)=[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𝑣𝑖𝑏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𝑖𝑛𝑡𝑒𝑟𝑚𝑜𝑙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)]×</m:t>
                      </m:r>
                      <m:r>
                        <a:rPr lang="en-US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then you can use calculus. Either way,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the derivative with respect to the temperature if you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the derivative with respect to the volume if you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A8E12A-B6B3-9D43-B54E-00541A43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1" y="491188"/>
                <a:ext cx="10887949" cy="2999796"/>
              </a:xfrm>
              <a:prstGeom prst="rect">
                <a:avLst/>
              </a:prstGeom>
              <a:blipFill>
                <a:blip r:embed="rId2"/>
                <a:stretch>
                  <a:fillRect l="-932" t="-840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754C45-9EDE-644B-7A21-538FC168603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Analytical method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b="1" dirty="0"/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754C45-9EDE-644B-7A21-538FC1686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3016F-C011-836E-709D-52ACC97F62F2}"/>
                  </a:ext>
                </a:extLst>
              </p:cNvPr>
              <p:cNvSpPr txBox="1"/>
              <p:nvPr/>
            </p:nvSpPr>
            <p:spPr>
              <a:xfrm>
                <a:off x="245713" y="3655662"/>
                <a:ext cx="4826643" cy="169469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 Tuesday, we claimed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𝑖𝑛𝑡𝑒𝑟𝑚𝑜𝑙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for an ideal gas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𝑖𝑛𝑡𝑒𝑟𝑚𝑜𝑙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for real gases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𝑖𝑛𝑡𝑒𝑟𝑚𝑜𝑙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for a vdw gas)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3016F-C011-836E-709D-52ACC97F6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13" y="3655662"/>
                <a:ext cx="4826643" cy="1694695"/>
              </a:xfrm>
              <a:prstGeom prst="rect">
                <a:avLst/>
              </a:prstGeom>
              <a:blipFill>
                <a:blip r:embed="rId4"/>
                <a:stretch>
                  <a:fillRect l="-1571" t="-2222" b="-29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F66A2C-8C3E-733A-AAAF-A1E07921477C}"/>
                  </a:ext>
                </a:extLst>
              </p:cNvPr>
              <p:cNvSpPr txBox="1"/>
              <p:nvPr/>
            </p:nvSpPr>
            <p:spPr>
              <a:xfrm>
                <a:off x="5208608" y="3655662"/>
                <a:ext cx="6946577" cy="216751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Back in Week 2, we claimed that the internal pressure can also be obtained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You showed that this came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for a vdw gas.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F66A2C-8C3E-733A-AAAF-A1E079214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608" y="3655662"/>
                <a:ext cx="6946577" cy="2167516"/>
              </a:xfrm>
              <a:prstGeom prst="rect">
                <a:avLst/>
              </a:prstGeom>
              <a:blipFill>
                <a:blip r:embed="rId5"/>
                <a:stretch>
                  <a:fillRect l="-1275" t="-1744" r="-546" b="-23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9C64367-0767-6BED-F318-49EB609D3553}"/>
              </a:ext>
            </a:extLst>
          </p:cNvPr>
          <p:cNvSpPr txBox="1"/>
          <p:nvPr/>
        </p:nvSpPr>
        <p:spPr>
          <a:xfrm>
            <a:off x="716201" y="6135979"/>
            <a:ext cx="482664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 you reconcile these two claims?</a:t>
            </a:r>
          </a:p>
        </p:txBody>
      </p:sp>
    </p:spTree>
    <p:extLst>
      <p:ext uri="{BB962C8B-B14F-4D97-AF65-F5344CB8AC3E}">
        <p14:creationId xmlns:p14="http://schemas.microsoft.com/office/powerpoint/2010/main" val="202408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240985-E633-3C40-AC86-4D9A3B1FD2D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Transforming from one probability density to another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7C0FE-476B-86A7-421E-F83F63BC8ACA}"/>
              </a:ext>
            </a:extLst>
          </p:cNvPr>
          <p:cNvSpPr txBox="1"/>
          <p:nvPr/>
        </p:nvSpPr>
        <p:spPr>
          <a:xfrm>
            <a:off x="18346" y="493058"/>
            <a:ext cx="12173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OK … what if we wanted to think about all this in terms of </a:t>
            </a:r>
            <a:r>
              <a:rPr lang="en-US" sz="2400" b="1" dirty="0">
                <a:ea typeface="Cambria Math" panose="02040503050406030204" pitchFamily="18" charset="0"/>
              </a:rPr>
              <a:t>kinetic energy</a:t>
            </a:r>
            <a:r>
              <a:rPr lang="en-US" sz="2400" dirty="0">
                <a:ea typeface="Cambria Math" panose="02040503050406030204" pitchFamily="18" charset="0"/>
              </a:rPr>
              <a:t> instead of </a:t>
            </a:r>
            <a:r>
              <a:rPr lang="en-US" sz="2400" b="1" dirty="0">
                <a:ea typeface="Cambria Math" panose="02040503050406030204" pitchFamily="18" charset="0"/>
              </a:rPr>
              <a:t>speed</a:t>
            </a:r>
            <a:r>
              <a:rPr lang="en-US" sz="2400" dirty="0">
                <a:ea typeface="Cambria Math" panose="02040503050406030204" pitchFamily="18" charset="0"/>
              </a:rPr>
              <a:t>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5E7B34-DDFF-E8CA-4F20-13C1EA9CB82F}"/>
                  </a:ext>
                </a:extLst>
              </p:cNvPr>
              <p:cNvSpPr txBox="1"/>
              <p:nvPr/>
            </p:nvSpPr>
            <p:spPr>
              <a:xfrm>
                <a:off x="1380190" y="1396792"/>
                <a:ext cx="9660343" cy="631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𝒅𝒗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5E7B34-DDFF-E8CA-4F20-13C1EA9CB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190" y="1396792"/>
                <a:ext cx="9660343" cy="631391"/>
              </a:xfrm>
              <a:prstGeom prst="rect">
                <a:avLst/>
              </a:prstGeom>
              <a:blipFill>
                <a:blip r:embed="rId2"/>
                <a:stretch>
                  <a:fillRect l="-525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5B6C144F-BD19-7D12-CFF7-024625948AA6}"/>
              </a:ext>
            </a:extLst>
          </p:cNvPr>
          <p:cNvGrpSpPr/>
          <p:nvPr/>
        </p:nvGrpSpPr>
        <p:grpSpPr>
          <a:xfrm>
            <a:off x="-129539" y="2114429"/>
            <a:ext cx="6582544" cy="3841232"/>
            <a:chOff x="4944640" y="2390904"/>
            <a:chExt cx="6582544" cy="3841232"/>
          </a:xfrm>
        </p:grpSpPr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98C2666E-5634-25FD-F0F7-8066ABA79888}"/>
                </a:ext>
              </a:extLst>
            </p:cNvPr>
            <p:cNvGrpSpPr/>
            <p:nvPr/>
          </p:nvGrpSpPr>
          <p:grpSpPr>
            <a:xfrm>
              <a:off x="6094435" y="2390904"/>
              <a:ext cx="5432749" cy="3841232"/>
              <a:chOff x="6005226" y="3724703"/>
              <a:chExt cx="5432749" cy="3841232"/>
            </a:xfrm>
          </p:grpSpPr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9FEDE4DE-1422-4AA3-8F4A-C107BCE121E8}"/>
                  </a:ext>
                </a:extLst>
              </p:cNvPr>
              <p:cNvGrpSpPr/>
              <p:nvPr/>
            </p:nvGrpSpPr>
            <p:grpSpPr>
              <a:xfrm>
                <a:off x="6005226" y="3724703"/>
                <a:ext cx="5125199" cy="3841232"/>
                <a:chOff x="6184230" y="986891"/>
                <a:chExt cx="5125199" cy="3841232"/>
              </a:xfrm>
            </p:grpSpPr>
            <p:pic>
              <p:nvPicPr>
                <p:cNvPr id="1035" name="Picture 4">
                  <a:extLst>
                    <a:ext uri="{FF2B5EF4-FFF2-40B4-BE49-F238E27FC236}">
                      <a16:creationId xmlns:a16="http://schemas.microsoft.com/office/drawing/2014/main" id="{E4EF239D-E862-9A3F-9E22-E0FE6D86B4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4230" y="986891"/>
                  <a:ext cx="5125199" cy="3841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85F1B5D2-9DCB-DB11-3F4E-46EC0CD51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4844" y="2662989"/>
                  <a:ext cx="0" cy="1616248"/>
                </a:xfrm>
                <a:prstGeom prst="line">
                  <a:avLst/>
                </a:prstGeom>
                <a:ln w="190500">
                  <a:solidFill>
                    <a:schemeClr val="accent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4" name="TextBox 1033">
                    <a:extLst>
                      <a:ext uri="{FF2B5EF4-FFF2-40B4-BE49-F238E27FC236}">
                        <a16:creationId xmlns:a16="http://schemas.microsoft.com/office/drawing/2014/main" id="{5217FD9E-2DC3-A50F-3320-4CCBB0E02CFA}"/>
                      </a:ext>
                    </a:extLst>
                  </p:cNvPr>
                  <p:cNvSpPr txBox="1"/>
                  <p:nvPr/>
                </p:nvSpPr>
                <p:spPr>
                  <a:xfrm>
                    <a:off x="7503649" y="5088208"/>
                    <a:ext cx="393432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oMath>
                    </a14:m>
                    <a:r>
                      <a:rPr lang="en-US" sz="2400" dirty="0">
                        <a:solidFill>
                          <a:srgbClr val="7030A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034" name="TextBox 1033">
                    <a:extLst>
                      <a:ext uri="{FF2B5EF4-FFF2-40B4-BE49-F238E27FC236}">
                        <a16:creationId xmlns:a16="http://schemas.microsoft.com/office/drawing/2014/main" id="{5217FD9E-2DC3-A50F-3320-4CCBB0E02C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3649" y="5088208"/>
                    <a:ext cx="3934326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13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22A330ED-C231-27EB-D733-D24853976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6977" y="3858090"/>
              <a:ext cx="217732" cy="2214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11C2417-F07B-EECF-B081-64F8D54BA183}"/>
                </a:ext>
              </a:extLst>
            </p:cNvPr>
            <p:cNvGrpSpPr/>
            <p:nvPr/>
          </p:nvGrpSpPr>
          <p:grpSpPr>
            <a:xfrm>
              <a:off x="4944640" y="5173477"/>
              <a:ext cx="6152826" cy="543820"/>
              <a:chOff x="330631" y="5264258"/>
              <a:chExt cx="6152826" cy="543820"/>
            </a:xfrm>
          </p:grpSpPr>
          <p:cxnSp>
            <p:nvCxnSpPr>
              <p:cNvPr id="1030" name="Straight Arrow Connector 1029">
                <a:extLst>
                  <a:ext uri="{FF2B5EF4-FFF2-40B4-BE49-F238E27FC236}">
                    <a16:creationId xmlns:a16="http://schemas.microsoft.com/office/drawing/2014/main" id="{9FF581E3-53C0-80A1-7FC9-7EA59097D80C}"/>
                  </a:ext>
                </a:extLst>
              </p:cNvPr>
              <p:cNvCxnSpPr/>
              <p:nvPr/>
            </p:nvCxnSpPr>
            <p:spPr>
              <a:xfrm>
                <a:off x="2182114" y="5266841"/>
                <a:ext cx="6390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Arrow Connector 1030">
                <a:extLst>
                  <a:ext uri="{FF2B5EF4-FFF2-40B4-BE49-F238E27FC236}">
                    <a16:creationId xmlns:a16="http://schemas.microsoft.com/office/drawing/2014/main" id="{CD0D9ABA-2567-7270-A6AE-32E4A96F5C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2672" y="5264258"/>
                <a:ext cx="54145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4CEE159D-E548-82DE-1956-2E332A48251E}"/>
                      </a:ext>
                    </a:extLst>
                  </p:cNvPr>
                  <p:cNvSpPr txBox="1"/>
                  <p:nvPr/>
                </p:nvSpPr>
                <p:spPr>
                  <a:xfrm>
                    <a:off x="330631" y="5346413"/>
                    <a:ext cx="6152826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4CEE159D-E548-82DE-1956-2E332A4825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631" y="5346413"/>
                    <a:ext cx="6152826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611C9D-3186-2184-661B-EA45F5617478}"/>
                  </a:ext>
                </a:extLst>
              </p:cNvPr>
              <p:cNvSpPr txBox="1"/>
              <p:nvPr/>
            </p:nvSpPr>
            <p:spPr>
              <a:xfrm>
                <a:off x="3375776" y="6080093"/>
                <a:ext cx="6883052" cy="631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(and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can get 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𝒅𝒗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den>
                    </m:f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611C9D-3186-2184-661B-EA45F5617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776" y="6080093"/>
                <a:ext cx="6883052" cy="631391"/>
              </a:xfrm>
              <a:prstGeom prst="rect">
                <a:avLst/>
              </a:prstGeom>
              <a:blipFill>
                <a:blip r:embed="rId9"/>
                <a:stretch>
                  <a:fillRect l="-128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51C9FA7-F93D-73A2-31B4-1973CA6B93AE}"/>
              </a:ext>
            </a:extLst>
          </p:cNvPr>
          <p:cNvGrpSpPr/>
          <p:nvPr/>
        </p:nvGrpSpPr>
        <p:grpSpPr>
          <a:xfrm>
            <a:off x="6754395" y="2102554"/>
            <a:ext cx="6564859" cy="3791829"/>
            <a:chOff x="178231" y="2410253"/>
            <a:chExt cx="6564859" cy="37918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D8F26B-87BB-ECE9-2B17-B6926C877BFC}"/>
                </a:ext>
              </a:extLst>
            </p:cNvPr>
            <p:cNvGrpSpPr/>
            <p:nvPr/>
          </p:nvGrpSpPr>
          <p:grpSpPr>
            <a:xfrm>
              <a:off x="505624" y="2410253"/>
              <a:ext cx="6237466" cy="3791829"/>
              <a:chOff x="505624" y="2410253"/>
              <a:chExt cx="6237466" cy="379182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605666B-CA49-FBB9-A53B-745E969AC604}"/>
                  </a:ext>
                </a:extLst>
              </p:cNvPr>
              <p:cNvGrpSpPr/>
              <p:nvPr/>
            </p:nvGrpSpPr>
            <p:grpSpPr>
              <a:xfrm>
                <a:off x="505624" y="2410253"/>
                <a:ext cx="6237466" cy="3791829"/>
                <a:chOff x="505624" y="3789603"/>
                <a:chExt cx="6237466" cy="379182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6881661-BC66-0999-EDAE-2106FE984D1C}"/>
                    </a:ext>
                  </a:extLst>
                </p:cNvPr>
                <p:cNvGrpSpPr/>
                <p:nvPr/>
              </p:nvGrpSpPr>
              <p:grpSpPr>
                <a:xfrm>
                  <a:off x="505624" y="3789603"/>
                  <a:ext cx="5059283" cy="3791829"/>
                  <a:chOff x="684628" y="1051791"/>
                  <a:chExt cx="5059283" cy="3791829"/>
                </a:xfrm>
              </p:grpSpPr>
              <p:pic>
                <p:nvPicPr>
                  <p:cNvPr id="14" name="Picture 2">
                    <a:extLst>
                      <a:ext uri="{FF2B5EF4-FFF2-40B4-BE49-F238E27FC236}">
                        <a16:creationId xmlns:a16="http://schemas.microsoft.com/office/drawing/2014/main" id="{25D86831-F2F8-905F-37F7-3551725259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4628" y="1051791"/>
                    <a:ext cx="5059283" cy="379182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6F54CE88-29E3-F8AD-D9DA-0329319863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01151" y="2017345"/>
                    <a:ext cx="0" cy="2279871"/>
                  </a:xfrm>
                  <a:prstGeom prst="line">
                    <a:avLst/>
                  </a:prstGeom>
                  <a:ln w="127000">
                    <a:solidFill>
                      <a:schemeClr val="accent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72C95044-EDF4-B9F6-C179-755818B48A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8764" y="4305608"/>
                      <a:ext cx="393432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oMath>
                      </a14:m>
                      <a:r>
                        <a:rPr lang="en-US" sz="2400" dirty="0"/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02DF585-0284-9C00-7EAB-88340801DA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8764" y="4305608"/>
                      <a:ext cx="3934326" cy="46166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613" b="-189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D662778-DE4C-D1F8-146E-80AA0B75890B}"/>
                  </a:ext>
                </a:extLst>
              </p:cNvPr>
              <p:cNvCxnSpPr/>
              <p:nvPr/>
            </p:nvCxnSpPr>
            <p:spPr>
              <a:xfrm>
                <a:off x="2121154" y="5114441"/>
                <a:ext cx="6390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5D8C12B-6799-9F7E-D571-AF5C01E1A2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61712" y="5111858"/>
                <a:ext cx="54145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16F3DC-6D16-FE80-67F2-B23D77CBA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3281" y="3244988"/>
                <a:ext cx="217732" cy="2214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C5E2661-AD9F-6DD4-49CF-22D5AE0F54A0}"/>
                    </a:ext>
                  </a:extLst>
                </p:cNvPr>
                <p:cNvSpPr txBox="1"/>
                <p:nvPr/>
              </p:nvSpPr>
              <p:spPr>
                <a:xfrm>
                  <a:off x="178231" y="5194013"/>
                  <a:ext cx="615282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831E08-3FEC-23B3-DB9C-86F2F4148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31" y="5194013"/>
                  <a:ext cx="6152826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823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608849" y="1283881"/>
                <a:ext cx="1072953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 know when to use numerical and analytical methods of differential calculus.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 know how to derive expressions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Given a speed probability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I know how to derive expressions for the kinetic probability density,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49" y="1283881"/>
                <a:ext cx="10729531" cy="1938992"/>
              </a:xfrm>
              <a:prstGeom prst="rect">
                <a:avLst/>
              </a:prstGeom>
              <a:blipFill>
                <a:blip r:embed="rId2"/>
                <a:stretch>
                  <a:fillRect l="-947" t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53D4662-3452-37AD-61F1-DE01B338A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54" y="3509676"/>
            <a:ext cx="8425782" cy="2674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BF898-97E3-6EB3-F25A-B3E83E87F35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Take-homes from today …</a:t>
            </a:r>
          </a:p>
        </p:txBody>
      </p:sp>
    </p:spTree>
    <p:extLst>
      <p:ext uri="{BB962C8B-B14F-4D97-AF65-F5344CB8AC3E}">
        <p14:creationId xmlns:p14="http://schemas.microsoft.com/office/powerpoint/2010/main" val="295691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240985-E633-3C40-AC86-4D9A3B1FD2D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Next week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446AF-37CD-4168-0FCE-7DED81971D4D}"/>
              </a:ext>
            </a:extLst>
          </p:cNvPr>
          <p:cNvSpPr txBox="1"/>
          <p:nvPr/>
        </p:nvSpPr>
        <p:spPr>
          <a:xfrm>
            <a:off x="1151906" y="1187532"/>
            <a:ext cx="926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1-on-1 interviews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CGI on an ice-free Arctic</a:t>
            </a:r>
          </a:p>
        </p:txBody>
      </p:sp>
    </p:spTree>
    <p:extLst>
      <p:ext uri="{BB962C8B-B14F-4D97-AF65-F5344CB8AC3E}">
        <p14:creationId xmlns:p14="http://schemas.microsoft.com/office/powerpoint/2010/main" val="1609175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And in the north, coming sooner than we thought: an ice-free summertime Arctic Ocean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73856D-D5AA-A591-1448-559CE03B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0" y="781437"/>
            <a:ext cx="7170973" cy="4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581B6-19C9-A93E-314B-7AC01DDC99B8}"/>
              </a:ext>
            </a:extLst>
          </p:cNvPr>
          <p:cNvSpPr txBox="1"/>
          <p:nvPr/>
        </p:nvSpPr>
        <p:spPr>
          <a:xfrm>
            <a:off x="187090" y="6076563"/>
            <a:ext cx="683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zacklabe.files.wordpress.com</a:t>
            </a:r>
            <a:r>
              <a:rPr lang="en-US" dirty="0">
                <a:hlinkClick r:id="rId3"/>
              </a:rPr>
              <a:t>/2023/08/sit_piomas_jul23.gif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09018-9B1D-482F-50E6-B2D65E156373}"/>
              </a:ext>
            </a:extLst>
          </p:cNvPr>
          <p:cNvSpPr txBox="1"/>
          <p:nvPr/>
        </p:nvSpPr>
        <p:spPr>
          <a:xfrm>
            <a:off x="7529513" y="781437"/>
            <a:ext cx="458628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used to think that the first time Arctic sea ice will go entirely away will be some summer in the 2050s (or even later), and after that an infrequent occurrence.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9828E-EAAE-9671-F2FA-1A4B4FE2B23F}"/>
              </a:ext>
            </a:extLst>
          </p:cNvPr>
          <p:cNvSpPr txBox="1"/>
          <p:nvPr/>
        </p:nvSpPr>
        <p:spPr>
          <a:xfrm>
            <a:off x="7529513" y="5476398"/>
            <a:ext cx="44254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</a:t>
            </a:r>
            <a:r>
              <a:rPr lang="en-US" dirty="0">
                <a:hlinkClick r:id="rId4"/>
              </a:rPr>
              <a:t>https://www.nature.com/articles/s41467-023-38511-8</a:t>
            </a:r>
            <a:endParaRPr lang="en-US" dirty="0"/>
          </a:p>
          <a:p>
            <a:r>
              <a:rPr lang="en-US" sz="1800" dirty="0"/>
              <a:t>*</a:t>
            </a:r>
            <a:r>
              <a:rPr lang="en-US" dirty="0">
                <a:hlinkClick r:id="rId5"/>
              </a:rPr>
              <a:t>http://www.climatecodered.org/2023/06/dramatic-arctic-sea-ice-news-should-not.html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32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And in the north, coming sooner than we thought: an ice-free summertime Arctic Ocean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73856D-D5AA-A591-1448-559CE03B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0" y="781437"/>
            <a:ext cx="7170973" cy="4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581B6-19C9-A93E-314B-7AC01DDC99B8}"/>
              </a:ext>
            </a:extLst>
          </p:cNvPr>
          <p:cNvSpPr txBox="1"/>
          <p:nvPr/>
        </p:nvSpPr>
        <p:spPr>
          <a:xfrm>
            <a:off x="187090" y="6076563"/>
            <a:ext cx="683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zacklabe.files.wordpress.com</a:t>
            </a:r>
            <a:r>
              <a:rPr lang="en-US" dirty="0">
                <a:hlinkClick r:id="rId3"/>
              </a:rPr>
              <a:t>/2023/08/sit_piomas_jul23.gif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09018-9B1D-482F-50E6-B2D65E156373}"/>
              </a:ext>
            </a:extLst>
          </p:cNvPr>
          <p:cNvSpPr txBox="1"/>
          <p:nvPr/>
        </p:nvSpPr>
        <p:spPr>
          <a:xfrm>
            <a:off x="7529513" y="781437"/>
            <a:ext cx="458628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used to think that the first time Arctic sea ice will go entirely away will be some summer in the 2050s (or even later), and after that an infrequent occurrence.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9828E-EAAE-9671-F2FA-1A4B4FE2B23F}"/>
              </a:ext>
            </a:extLst>
          </p:cNvPr>
          <p:cNvSpPr txBox="1"/>
          <p:nvPr/>
        </p:nvSpPr>
        <p:spPr>
          <a:xfrm>
            <a:off x="7529513" y="5476398"/>
            <a:ext cx="44254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</a:t>
            </a:r>
            <a:r>
              <a:rPr lang="en-US" dirty="0">
                <a:hlinkClick r:id="rId4"/>
              </a:rPr>
              <a:t>https://www.nature.com/articles/s41467-023-38511-8</a:t>
            </a:r>
            <a:endParaRPr lang="en-US" dirty="0"/>
          </a:p>
          <a:p>
            <a:r>
              <a:rPr lang="en-US" sz="1800" dirty="0"/>
              <a:t>*</a:t>
            </a:r>
            <a:r>
              <a:rPr lang="en-US" dirty="0">
                <a:hlinkClick r:id="rId5"/>
              </a:rPr>
              <a:t>http://www.climatecodered.org/2023/06/dramatic-arctic-sea-ice-news-should-not.html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675A2-C135-8C85-9FA9-DAD57B989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830" y="3172869"/>
            <a:ext cx="5799302" cy="14880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9899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And in the north, coming sooner than we thought: an ice-free summertime Arctic Ocean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73856D-D5AA-A591-1448-559CE03B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0" y="781437"/>
            <a:ext cx="7170973" cy="4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581B6-19C9-A93E-314B-7AC01DDC99B8}"/>
              </a:ext>
            </a:extLst>
          </p:cNvPr>
          <p:cNvSpPr txBox="1"/>
          <p:nvPr/>
        </p:nvSpPr>
        <p:spPr>
          <a:xfrm>
            <a:off x="187090" y="6076563"/>
            <a:ext cx="683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zacklabe.files.wordpress.com</a:t>
            </a:r>
            <a:r>
              <a:rPr lang="en-US" dirty="0">
                <a:hlinkClick r:id="rId3"/>
              </a:rPr>
              <a:t>/2023/08/sit_piomas_jul23.gif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09018-9B1D-482F-50E6-B2D65E156373}"/>
              </a:ext>
            </a:extLst>
          </p:cNvPr>
          <p:cNvSpPr txBox="1"/>
          <p:nvPr/>
        </p:nvSpPr>
        <p:spPr>
          <a:xfrm>
            <a:off x="7529513" y="781437"/>
            <a:ext cx="458628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used to think that the first time Arctic sea ice will go entirely away will be some summer in the 2050s (or even later), and after that an infrequent occurrence.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9828E-EAAE-9671-F2FA-1A4B4FE2B23F}"/>
              </a:ext>
            </a:extLst>
          </p:cNvPr>
          <p:cNvSpPr txBox="1"/>
          <p:nvPr/>
        </p:nvSpPr>
        <p:spPr>
          <a:xfrm>
            <a:off x="7529513" y="5476398"/>
            <a:ext cx="44254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</a:t>
            </a:r>
            <a:r>
              <a:rPr lang="en-US" dirty="0">
                <a:hlinkClick r:id="rId4"/>
              </a:rPr>
              <a:t>https://www.nature.com/articles/s41467-023-38511-8</a:t>
            </a:r>
            <a:endParaRPr lang="en-US" dirty="0"/>
          </a:p>
          <a:p>
            <a:r>
              <a:rPr lang="en-US" sz="1800" dirty="0"/>
              <a:t>*</a:t>
            </a:r>
            <a:r>
              <a:rPr lang="en-US" dirty="0">
                <a:hlinkClick r:id="rId5"/>
              </a:rPr>
              <a:t>http://www.climatecodered.org/2023/06/dramatic-arctic-sea-ice-news-should-not.html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2618-D003-F9A4-099A-56FAF68CFE57}"/>
              </a:ext>
            </a:extLst>
          </p:cNvPr>
          <p:cNvSpPr txBox="1"/>
          <p:nvPr/>
        </p:nvSpPr>
        <p:spPr>
          <a:xfrm>
            <a:off x="5477493" y="3135486"/>
            <a:ext cx="6157356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The last ice-free Arctic summer was ~130,000 years ago, when parts of the Greenland ice sheet went away and the West Antarctic Ice Sheet slipped into the ocean, bringing meters of sea level rise. </a:t>
            </a:r>
          </a:p>
        </p:txBody>
      </p:sp>
    </p:spTree>
    <p:extLst>
      <p:ext uri="{BB962C8B-B14F-4D97-AF65-F5344CB8AC3E}">
        <p14:creationId xmlns:p14="http://schemas.microsoft.com/office/powerpoint/2010/main" val="48490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AA6968-E9F9-AC42-894F-DA9659D3D1A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Temperature is high enough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to vibrate, 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AA6968-E9F9-AC42-894F-DA9659D3D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71C15-2128-95E1-7B10-B0F9D4E90079}"/>
                  </a:ext>
                </a:extLst>
              </p:cNvPr>
              <p:cNvSpPr txBox="1"/>
              <p:nvPr/>
            </p:nvSpPr>
            <p:spPr>
              <a:xfrm>
                <a:off x="7784757" y="5733535"/>
                <a:ext cx="17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71C15-2128-95E1-7B10-B0F9D4E9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57" y="5733535"/>
                <a:ext cx="1791729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7A0A-4302-8C25-16A8-A22E7DB5E15D}"/>
                  </a:ext>
                </a:extLst>
              </p:cNvPr>
              <p:cNvSpPr txBox="1"/>
              <p:nvPr/>
            </p:nvSpPr>
            <p:spPr>
              <a:xfrm>
                <a:off x="4510731" y="5704531"/>
                <a:ext cx="17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7A0A-4302-8C25-16A8-A22E7DB5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731" y="5704531"/>
                <a:ext cx="1791729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E93B0F22-B989-B0F7-0F63-3200ED2E728F}"/>
              </a:ext>
            </a:extLst>
          </p:cNvPr>
          <p:cNvGrpSpPr/>
          <p:nvPr/>
        </p:nvGrpSpPr>
        <p:grpSpPr>
          <a:xfrm>
            <a:off x="8175024" y="1145058"/>
            <a:ext cx="1029729" cy="4118921"/>
            <a:chOff x="8175024" y="1145058"/>
            <a:chExt cx="1029729" cy="411892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6B7CAA-30BD-F8E0-94BC-E4D57521C788}"/>
                </a:ext>
              </a:extLst>
            </p:cNvPr>
            <p:cNvCxnSpPr/>
            <p:nvPr/>
          </p:nvCxnSpPr>
          <p:spPr>
            <a:xfrm>
              <a:off x="8175024" y="526397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F740D8-FED4-3083-CA49-55C17908895C}"/>
                </a:ext>
              </a:extLst>
            </p:cNvPr>
            <p:cNvCxnSpPr/>
            <p:nvPr/>
          </p:nvCxnSpPr>
          <p:spPr>
            <a:xfrm>
              <a:off x="8193559" y="319216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67C285-1D0B-CC06-7226-9D9AAA646D3F}"/>
                </a:ext>
              </a:extLst>
            </p:cNvPr>
            <p:cNvCxnSpPr/>
            <p:nvPr/>
          </p:nvCxnSpPr>
          <p:spPr>
            <a:xfrm>
              <a:off x="8175024" y="1145058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A4B2C-8584-3672-1713-5E30280C22BB}"/>
                  </a:ext>
                </a:extLst>
              </p:cNvPr>
              <p:cNvSpPr txBox="1"/>
              <p:nvPr/>
            </p:nvSpPr>
            <p:spPr>
              <a:xfrm>
                <a:off x="1236705" y="5667461"/>
                <a:ext cx="17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A4B2C-8584-3672-1713-5E30280C2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705" y="5667461"/>
                <a:ext cx="1791729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Up Arrow 34">
            <a:extLst>
              <a:ext uri="{FF2B5EF4-FFF2-40B4-BE49-F238E27FC236}">
                <a16:creationId xmlns:a16="http://schemas.microsoft.com/office/drawing/2014/main" id="{115AC60A-8713-B77D-CA00-0D8B36DC1ACD}"/>
              </a:ext>
            </a:extLst>
          </p:cNvPr>
          <p:cNvSpPr/>
          <p:nvPr/>
        </p:nvSpPr>
        <p:spPr>
          <a:xfrm>
            <a:off x="5945660" y="3830600"/>
            <a:ext cx="494270" cy="1441617"/>
          </a:xfrm>
          <a:prstGeom prst="up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368996-4A1A-1ED2-DB9C-F01254297C43}"/>
                  </a:ext>
                </a:extLst>
              </p:cNvPr>
              <p:cNvSpPr txBox="1"/>
              <p:nvPr/>
            </p:nvSpPr>
            <p:spPr>
              <a:xfrm>
                <a:off x="9827741" y="4220683"/>
                <a:ext cx="951470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368996-4A1A-1ED2-DB9C-F01254297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741" y="4220683"/>
                <a:ext cx="951470" cy="783804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Up Arrow 38">
            <a:extLst>
              <a:ext uri="{FF2B5EF4-FFF2-40B4-BE49-F238E27FC236}">
                <a16:creationId xmlns:a16="http://schemas.microsoft.com/office/drawing/2014/main" id="{A72F7681-17A2-84C2-3CC2-66CF10288246}"/>
              </a:ext>
            </a:extLst>
          </p:cNvPr>
          <p:cNvSpPr/>
          <p:nvPr/>
        </p:nvSpPr>
        <p:spPr>
          <a:xfrm>
            <a:off x="9234616" y="3830600"/>
            <a:ext cx="494270" cy="1449682"/>
          </a:xfrm>
          <a:prstGeom prst="up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6AFE4695-64D0-8D97-91B9-0F0E212ACAB5}"/>
              </a:ext>
            </a:extLst>
          </p:cNvPr>
          <p:cNvSpPr/>
          <p:nvPr/>
        </p:nvSpPr>
        <p:spPr>
          <a:xfrm>
            <a:off x="2877065" y="3830600"/>
            <a:ext cx="494270" cy="1460240"/>
          </a:xfrm>
          <a:prstGeom prst="up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EF9A81-D505-023F-AD9C-A97B73E6C6F5}"/>
              </a:ext>
            </a:extLst>
          </p:cNvPr>
          <p:cNvGrpSpPr/>
          <p:nvPr/>
        </p:nvGrpSpPr>
        <p:grpSpPr>
          <a:xfrm>
            <a:off x="4835611" y="889686"/>
            <a:ext cx="1011194" cy="4386650"/>
            <a:chOff x="4835611" y="889686"/>
            <a:chExt cx="1011194" cy="438665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E51DB65-198F-82E9-C616-48868D190F7B}"/>
                </a:ext>
              </a:extLst>
            </p:cNvPr>
            <p:cNvCxnSpPr/>
            <p:nvPr/>
          </p:nvCxnSpPr>
          <p:spPr>
            <a:xfrm>
              <a:off x="4835611" y="5276336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7D4D64C-F7EA-8872-00C9-E498E8834F3C}"/>
                </a:ext>
              </a:extLst>
            </p:cNvPr>
            <p:cNvCxnSpPr/>
            <p:nvPr/>
          </p:nvCxnSpPr>
          <p:spPr>
            <a:xfrm>
              <a:off x="4835611" y="465025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E3FD980-DB84-1E42-1B9A-48509EE30123}"/>
                </a:ext>
              </a:extLst>
            </p:cNvPr>
            <p:cNvCxnSpPr/>
            <p:nvPr/>
          </p:nvCxnSpPr>
          <p:spPr>
            <a:xfrm>
              <a:off x="4835611" y="4026244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B64C3C3-A284-69D5-E1CB-45098E245596}"/>
                </a:ext>
              </a:extLst>
            </p:cNvPr>
            <p:cNvCxnSpPr/>
            <p:nvPr/>
          </p:nvCxnSpPr>
          <p:spPr>
            <a:xfrm>
              <a:off x="4835611" y="340016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30B906-CE97-1258-CA55-6C87330C139A}"/>
                </a:ext>
              </a:extLst>
            </p:cNvPr>
            <p:cNvCxnSpPr/>
            <p:nvPr/>
          </p:nvCxnSpPr>
          <p:spPr>
            <a:xfrm>
              <a:off x="4835611" y="275967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0AB27-C58A-8083-C0D5-CF43B6D39223}"/>
                </a:ext>
              </a:extLst>
            </p:cNvPr>
            <p:cNvCxnSpPr/>
            <p:nvPr/>
          </p:nvCxnSpPr>
          <p:spPr>
            <a:xfrm>
              <a:off x="4835611" y="2133600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876357-ED45-2C33-F004-11434A747E47}"/>
                </a:ext>
              </a:extLst>
            </p:cNvPr>
            <p:cNvCxnSpPr/>
            <p:nvPr/>
          </p:nvCxnSpPr>
          <p:spPr>
            <a:xfrm>
              <a:off x="4835611" y="151576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05827E3-7487-7B57-49AE-9BDB2617FA7A}"/>
                </a:ext>
              </a:extLst>
            </p:cNvPr>
            <p:cNvCxnSpPr/>
            <p:nvPr/>
          </p:nvCxnSpPr>
          <p:spPr>
            <a:xfrm>
              <a:off x="4835611" y="889686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602657-5CBF-1182-2B58-D93296AB6BE3}"/>
              </a:ext>
            </a:extLst>
          </p:cNvPr>
          <p:cNvGrpSpPr/>
          <p:nvPr/>
        </p:nvGrpSpPr>
        <p:grpSpPr>
          <a:xfrm>
            <a:off x="1626972" y="951469"/>
            <a:ext cx="1011195" cy="4320748"/>
            <a:chOff x="1626972" y="951469"/>
            <a:chExt cx="1011195" cy="432074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D63EB84-6CE0-55D8-114F-EDC9DCE487DE}"/>
                </a:ext>
              </a:extLst>
            </p:cNvPr>
            <p:cNvCxnSpPr/>
            <p:nvPr/>
          </p:nvCxnSpPr>
          <p:spPr>
            <a:xfrm>
              <a:off x="1626973" y="527221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A0A0F4-C661-0B7A-16BC-2AC4B16A6991}"/>
                </a:ext>
              </a:extLst>
            </p:cNvPr>
            <p:cNvCxnSpPr/>
            <p:nvPr/>
          </p:nvCxnSpPr>
          <p:spPr>
            <a:xfrm>
              <a:off x="1626973" y="500448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4EC3B3-F1DD-6C2A-981B-43063BF58CE6}"/>
                </a:ext>
              </a:extLst>
            </p:cNvPr>
            <p:cNvCxnSpPr/>
            <p:nvPr/>
          </p:nvCxnSpPr>
          <p:spPr>
            <a:xfrm>
              <a:off x="1626973" y="472028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60BA53-A5F9-B53D-3072-6C34A35AF4F1}"/>
                </a:ext>
              </a:extLst>
            </p:cNvPr>
            <p:cNvCxnSpPr/>
            <p:nvPr/>
          </p:nvCxnSpPr>
          <p:spPr>
            <a:xfrm>
              <a:off x="1626973" y="445255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28B3F1-352D-72FF-572F-71E0F80E8EE8}"/>
                </a:ext>
              </a:extLst>
            </p:cNvPr>
            <p:cNvCxnSpPr/>
            <p:nvPr/>
          </p:nvCxnSpPr>
          <p:spPr>
            <a:xfrm>
              <a:off x="1626972" y="419306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84A47A2-C238-7775-15A2-57CB49897F22}"/>
                </a:ext>
              </a:extLst>
            </p:cNvPr>
            <p:cNvCxnSpPr/>
            <p:nvPr/>
          </p:nvCxnSpPr>
          <p:spPr>
            <a:xfrm>
              <a:off x="1626972" y="392533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A938C7-1387-3FDD-A92B-419F460B58FD}"/>
                </a:ext>
              </a:extLst>
            </p:cNvPr>
            <p:cNvCxnSpPr/>
            <p:nvPr/>
          </p:nvCxnSpPr>
          <p:spPr>
            <a:xfrm>
              <a:off x="1626972" y="3641125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365EBD6-F6C8-569F-47C9-8FA3D2E8E301}"/>
                </a:ext>
              </a:extLst>
            </p:cNvPr>
            <p:cNvCxnSpPr/>
            <p:nvPr/>
          </p:nvCxnSpPr>
          <p:spPr>
            <a:xfrm>
              <a:off x="1626972" y="3373395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A744A53-8189-3618-17D5-8527F2D8B6CA}"/>
                </a:ext>
              </a:extLst>
            </p:cNvPr>
            <p:cNvCxnSpPr/>
            <p:nvPr/>
          </p:nvCxnSpPr>
          <p:spPr>
            <a:xfrm>
              <a:off x="1626972" y="312625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1B59C4-3B4F-5BE9-AD80-4E4A904EFFA2}"/>
                </a:ext>
              </a:extLst>
            </p:cNvPr>
            <p:cNvCxnSpPr/>
            <p:nvPr/>
          </p:nvCxnSpPr>
          <p:spPr>
            <a:xfrm>
              <a:off x="1626972" y="285852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5F8214-4EA8-01A5-82CC-604329A56C32}"/>
                </a:ext>
              </a:extLst>
            </p:cNvPr>
            <p:cNvCxnSpPr/>
            <p:nvPr/>
          </p:nvCxnSpPr>
          <p:spPr>
            <a:xfrm>
              <a:off x="1626972" y="257432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BE70C4-DF95-C25E-55BC-72E21E46CF64}"/>
                </a:ext>
              </a:extLst>
            </p:cNvPr>
            <p:cNvCxnSpPr/>
            <p:nvPr/>
          </p:nvCxnSpPr>
          <p:spPr>
            <a:xfrm>
              <a:off x="1626972" y="230659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5491CA5-ED12-6CFB-F5F1-99C21FE08752}"/>
                </a:ext>
              </a:extLst>
            </p:cNvPr>
            <p:cNvCxnSpPr/>
            <p:nvPr/>
          </p:nvCxnSpPr>
          <p:spPr>
            <a:xfrm>
              <a:off x="1626972" y="202650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F31CB8A-5B96-C7F9-5F0D-0704BBFEB9DC}"/>
                </a:ext>
              </a:extLst>
            </p:cNvPr>
            <p:cNvCxnSpPr/>
            <p:nvPr/>
          </p:nvCxnSpPr>
          <p:spPr>
            <a:xfrm>
              <a:off x="1626972" y="175877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44C68E-D963-F273-07E1-81B6D265F70D}"/>
                </a:ext>
              </a:extLst>
            </p:cNvPr>
            <p:cNvCxnSpPr/>
            <p:nvPr/>
          </p:nvCxnSpPr>
          <p:spPr>
            <a:xfrm>
              <a:off x="1626972" y="147457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3F5FCFC-6731-9535-93FA-0E47E482E1CD}"/>
                </a:ext>
              </a:extLst>
            </p:cNvPr>
            <p:cNvCxnSpPr/>
            <p:nvPr/>
          </p:nvCxnSpPr>
          <p:spPr>
            <a:xfrm>
              <a:off x="1626972" y="120684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67BB0B6-A980-FA2B-A645-5AF469BECA1A}"/>
                </a:ext>
              </a:extLst>
            </p:cNvPr>
            <p:cNvCxnSpPr/>
            <p:nvPr/>
          </p:nvCxnSpPr>
          <p:spPr>
            <a:xfrm>
              <a:off x="1626972" y="95146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882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A6968-E9F9-AC42-894F-DA9659D3D1A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 is high enough for all of them to vibrate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71C15-2128-95E1-7B10-B0F9D4E90079}"/>
                  </a:ext>
                </a:extLst>
              </p:cNvPr>
              <p:cNvSpPr txBox="1"/>
              <p:nvPr/>
            </p:nvSpPr>
            <p:spPr>
              <a:xfrm>
                <a:off x="7784757" y="5733535"/>
                <a:ext cx="17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71C15-2128-95E1-7B10-B0F9D4E9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57" y="5733535"/>
                <a:ext cx="1791729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7A0A-4302-8C25-16A8-A22E7DB5E15D}"/>
                  </a:ext>
                </a:extLst>
              </p:cNvPr>
              <p:cNvSpPr txBox="1"/>
              <p:nvPr/>
            </p:nvSpPr>
            <p:spPr>
              <a:xfrm>
                <a:off x="4510731" y="5704531"/>
                <a:ext cx="17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7A0A-4302-8C25-16A8-A22E7DB5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731" y="5704531"/>
                <a:ext cx="1791729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A4B2C-8584-3672-1713-5E30280C22BB}"/>
                  </a:ext>
                </a:extLst>
              </p:cNvPr>
              <p:cNvSpPr txBox="1"/>
              <p:nvPr/>
            </p:nvSpPr>
            <p:spPr>
              <a:xfrm>
                <a:off x="1236705" y="5667461"/>
                <a:ext cx="17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A4B2C-8584-3672-1713-5E30280C2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705" y="5667461"/>
                <a:ext cx="1791729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Up Arrow 34">
            <a:extLst>
              <a:ext uri="{FF2B5EF4-FFF2-40B4-BE49-F238E27FC236}">
                <a16:creationId xmlns:a16="http://schemas.microsoft.com/office/drawing/2014/main" id="{115AC60A-8713-B77D-CA00-0D8B36DC1ACD}"/>
              </a:ext>
            </a:extLst>
          </p:cNvPr>
          <p:cNvSpPr/>
          <p:nvPr/>
        </p:nvSpPr>
        <p:spPr>
          <a:xfrm>
            <a:off x="5945660" y="931220"/>
            <a:ext cx="494270" cy="4340997"/>
          </a:xfrm>
          <a:prstGeom prst="up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368996-4A1A-1ED2-DB9C-F01254297C43}"/>
                  </a:ext>
                </a:extLst>
              </p:cNvPr>
              <p:cNvSpPr txBox="1"/>
              <p:nvPr/>
            </p:nvSpPr>
            <p:spPr>
              <a:xfrm>
                <a:off x="9777284" y="2616363"/>
                <a:ext cx="951470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368996-4A1A-1ED2-DB9C-F01254297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284" y="2616363"/>
                <a:ext cx="951470" cy="783804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Up Arrow 38">
            <a:extLst>
              <a:ext uri="{FF2B5EF4-FFF2-40B4-BE49-F238E27FC236}">
                <a16:creationId xmlns:a16="http://schemas.microsoft.com/office/drawing/2014/main" id="{A72F7681-17A2-84C2-3CC2-66CF10288246}"/>
              </a:ext>
            </a:extLst>
          </p:cNvPr>
          <p:cNvSpPr/>
          <p:nvPr/>
        </p:nvSpPr>
        <p:spPr>
          <a:xfrm>
            <a:off x="9234616" y="931220"/>
            <a:ext cx="494270" cy="4349062"/>
          </a:xfrm>
          <a:prstGeom prst="up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6AFE4695-64D0-8D97-91B9-0F0E212ACAB5}"/>
              </a:ext>
            </a:extLst>
          </p:cNvPr>
          <p:cNvSpPr/>
          <p:nvPr/>
        </p:nvSpPr>
        <p:spPr>
          <a:xfrm>
            <a:off x="2877065" y="931220"/>
            <a:ext cx="494270" cy="4359620"/>
          </a:xfrm>
          <a:prstGeom prst="up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AC9472-567C-66FD-A4D4-AFB1B424BFDD}"/>
              </a:ext>
            </a:extLst>
          </p:cNvPr>
          <p:cNvGrpSpPr/>
          <p:nvPr/>
        </p:nvGrpSpPr>
        <p:grpSpPr>
          <a:xfrm>
            <a:off x="1626972" y="951469"/>
            <a:ext cx="1011195" cy="4320748"/>
            <a:chOff x="1626972" y="951469"/>
            <a:chExt cx="1011195" cy="432074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44AF4A-26C1-175D-E46B-383895EC5358}"/>
                </a:ext>
              </a:extLst>
            </p:cNvPr>
            <p:cNvCxnSpPr/>
            <p:nvPr/>
          </p:nvCxnSpPr>
          <p:spPr>
            <a:xfrm>
              <a:off x="1626973" y="527221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7207FE-BE07-D63D-E101-0BAEC89EE5F3}"/>
                </a:ext>
              </a:extLst>
            </p:cNvPr>
            <p:cNvCxnSpPr/>
            <p:nvPr/>
          </p:nvCxnSpPr>
          <p:spPr>
            <a:xfrm>
              <a:off x="1626973" y="500448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550927-E430-D657-B643-0529482FA0B3}"/>
                </a:ext>
              </a:extLst>
            </p:cNvPr>
            <p:cNvCxnSpPr/>
            <p:nvPr/>
          </p:nvCxnSpPr>
          <p:spPr>
            <a:xfrm>
              <a:off x="1626973" y="472028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37757C-1664-3CB6-6881-858842C10274}"/>
                </a:ext>
              </a:extLst>
            </p:cNvPr>
            <p:cNvCxnSpPr/>
            <p:nvPr/>
          </p:nvCxnSpPr>
          <p:spPr>
            <a:xfrm>
              <a:off x="1626973" y="445255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E30EE19-4FF9-3AC5-6385-3EEE71F1403C}"/>
                </a:ext>
              </a:extLst>
            </p:cNvPr>
            <p:cNvCxnSpPr/>
            <p:nvPr/>
          </p:nvCxnSpPr>
          <p:spPr>
            <a:xfrm>
              <a:off x="1626972" y="419306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5D0609D-3EB7-5799-2EA4-C5FDC74E2297}"/>
                </a:ext>
              </a:extLst>
            </p:cNvPr>
            <p:cNvCxnSpPr/>
            <p:nvPr/>
          </p:nvCxnSpPr>
          <p:spPr>
            <a:xfrm>
              <a:off x="1626972" y="392533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9482659-977A-8280-92DF-11B0A8E2250A}"/>
                </a:ext>
              </a:extLst>
            </p:cNvPr>
            <p:cNvCxnSpPr/>
            <p:nvPr/>
          </p:nvCxnSpPr>
          <p:spPr>
            <a:xfrm>
              <a:off x="1626972" y="3641125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68E5EA-AB66-846F-4A53-75E731E367F8}"/>
                </a:ext>
              </a:extLst>
            </p:cNvPr>
            <p:cNvCxnSpPr/>
            <p:nvPr/>
          </p:nvCxnSpPr>
          <p:spPr>
            <a:xfrm>
              <a:off x="1626972" y="3373395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7E9C6D2-6C17-5354-99DE-FA8B3CBBE7A1}"/>
                </a:ext>
              </a:extLst>
            </p:cNvPr>
            <p:cNvCxnSpPr/>
            <p:nvPr/>
          </p:nvCxnSpPr>
          <p:spPr>
            <a:xfrm>
              <a:off x="1626972" y="312625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F41842-D532-587E-919F-C4388D3919BB}"/>
                </a:ext>
              </a:extLst>
            </p:cNvPr>
            <p:cNvCxnSpPr/>
            <p:nvPr/>
          </p:nvCxnSpPr>
          <p:spPr>
            <a:xfrm>
              <a:off x="1626972" y="285852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8F05D63-D2AF-8C9E-CB4E-5111E9E93810}"/>
                </a:ext>
              </a:extLst>
            </p:cNvPr>
            <p:cNvCxnSpPr/>
            <p:nvPr/>
          </p:nvCxnSpPr>
          <p:spPr>
            <a:xfrm>
              <a:off x="1626972" y="257432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C8C9F9-14BE-8D37-7F1B-9CB913ABB3F2}"/>
                </a:ext>
              </a:extLst>
            </p:cNvPr>
            <p:cNvCxnSpPr/>
            <p:nvPr/>
          </p:nvCxnSpPr>
          <p:spPr>
            <a:xfrm>
              <a:off x="1626972" y="230659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261C182-E4A3-AF59-56D8-E2FA4E4E4664}"/>
                </a:ext>
              </a:extLst>
            </p:cNvPr>
            <p:cNvCxnSpPr/>
            <p:nvPr/>
          </p:nvCxnSpPr>
          <p:spPr>
            <a:xfrm>
              <a:off x="1626972" y="202650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E51EC9A-76FE-2D77-3E40-F934D7071314}"/>
                </a:ext>
              </a:extLst>
            </p:cNvPr>
            <p:cNvCxnSpPr/>
            <p:nvPr/>
          </p:nvCxnSpPr>
          <p:spPr>
            <a:xfrm>
              <a:off x="1626972" y="175877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6CCAA0-61C2-DD22-1BA7-FE8EB1349CC5}"/>
                </a:ext>
              </a:extLst>
            </p:cNvPr>
            <p:cNvCxnSpPr/>
            <p:nvPr/>
          </p:nvCxnSpPr>
          <p:spPr>
            <a:xfrm>
              <a:off x="1626972" y="147457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5CA05A9-BE70-B363-360B-8D053D067C89}"/>
                </a:ext>
              </a:extLst>
            </p:cNvPr>
            <p:cNvCxnSpPr/>
            <p:nvPr/>
          </p:nvCxnSpPr>
          <p:spPr>
            <a:xfrm>
              <a:off x="1626972" y="120684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23F1A4-7FB0-86A7-0A74-5BE7534F58D7}"/>
                </a:ext>
              </a:extLst>
            </p:cNvPr>
            <p:cNvCxnSpPr/>
            <p:nvPr/>
          </p:nvCxnSpPr>
          <p:spPr>
            <a:xfrm>
              <a:off x="1626972" y="95146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E02858-7659-3EBF-22C1-7FDF2EEE55A1}"/>
              </a:ext>
            </a:extLst>
          </p:cNvPr>
          <p:cNvGrpSpPr/>
          <p:nvPr/>
        </p:nvGrpSpPr>
        <p:grpSpPr>
          <a:xfrm>
            <a:off x="4835611" y="889686"/>
            <a:ext cx="1011194" cy="4386650"/>
            <a:chOff x="4835611" y="889686"/>
            <a:chExt cx="1011194" cy="438665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C054A58-C6FF-2197-8715-38DA2BBD4058}"/>
                </a:ext>
              </a:extLst>
            </p:cNvPr>
            <p:cNvCxnSpPr/>
            <p:nvPr/>
          </p:nvCxnSpPr>
          <p:spPr>
            <a:xfrm>
              <a:off x="4835611" y="5276336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0258448-2B7D-9301-3727-58FA43D2184F}"/>
                </a:ext>
              </a:extLst>
            </p:cNvPr>
            <p:cNvCxnSpPr/>
            <p:nvPr/>
          </p:nvCxnSpPr>
          <p:spPr>
            <a:xfrm>
              <a:off x="4835611" y="465025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D05AF13-FDEC-E942-DE17-094AB20EA619}"/>
                </a:ext>
              </a:extLst>
            </p:cNvPr>
            <p:cNvCxnSpPr/>
            <p:nvPr/>
          </p:nvCxnSpPr>
          <p:spPr>
            <a:xfrm>
              <a:off x="4835611" y="4026244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CEE470-6F4A-445B-AC0C-D28386208CB3}"/>
                </a:ext>
              </a:extLst>
            </p:cNvPr>
            <p:cNvCxnSpPr/>
            <p:nvPr/>
          </p:nvCxnSpPr>
          <p:spPr>
            <a:xfrm>
              <a:off x="4835611" y="340016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DBFC663-7FA9-CC41-F8B8-04BBD88A8EDD}"/>
                </a:ext>
              </a:extLst>
            </p:cNvPr>
            <p:cNvCxnSpPr/>
            <p:nvPr/>
          </p:nvCxnSpPr>
          <p:spPr>
            <a:xfrm>
              <a:off x="4835611" y="2759677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D7A904B-D00C-3607-501C-CA8815EABFD8}"/>
                </a:ext>
              </a:extLst>
            </p:cNvPr>
            <p:cNvCxnSpPr/>
            <p:nvPr/>
          </p:nvCxnSpPr>
          <p:spPr>
            <a:xfrm>
              <a:off x="4835611" y="2133600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AFB5C7-5E71-A0BA-BCB0-41F1E1EB1F5F}"/>
                </a:ext>
              </a:extLst>
            </p:cNvPr>
            <p:cNvCxnSpPr/>
            <p:nvPr/>
          </p:nvCxnSpPr>
          <p:spPr>
            <a:xfrm>
              <a:off x="4835611" y="1515763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F1BFBE2-F5F8-E507-C7F6-0A0429C46407}"/>
                </a:ext>
              </a:extLst>
            </p:cNvPr>
            <p:cNvCxnSpPr/>
            <p:nvPr/>
          </p:nvCxnSpPr>
          <p:spPr>
            <a:xfrm>
              <a:off x="4835611" y="889686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6279B9-F25F-1A43-877A-12961D2065FA}"/>
              </a:ext>
            </a:extLst>
          </p:cNvPr>
          <p:cNvGrpSpPr/>
          <p:nvPr/>
        </p:nvGrpSpPr>
        <p:grpSpPr>
          <a:xfrm>
            <a:off x="8175024" y="1145058"/>
            <a:ext cx="1029729" cy="4118921"/>
            <a:chOff x="8175024" y="1145058"/>
            <a:chExt cx="1029729" cy="411892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A05404-E50F-88A4-4BF3-B9CEFE732FF1}"/>
                </a:ext>
              </a:extLst>
            </p:cNvPr>
            <p:cNvCxnSpPr/>
            <p:nvPr/>
          </p:nvCxnSpPr>
          <p:spPr>
            <a:xfrm>
              <a:off x="8175024" y="5263979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D0A5FDC-51E7-742A-01CD-31CB398F30CF}"/>
                </a:ext>
              </a:extLst>
            </p:cNvPr>
            <p:cNvCxnSpPr/>
            <p:nvPr/>
          </p:nvCxnSpPr>
          <p:spPr>
            <a:xfrm>
              <a:off x="8193559" y="3192161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9CDEAA-F49E-DA93-2BBD-E157E6BFFEEB}"/>
                </a:ext>
              </a:extLst>
            </p:cNvPr>
            <p:cNvCxnSpPr/>
            <p:nvPr/>
          </p:nvCxnSpPr>
          <p:spPr>
            <a:xfrm>
              <a:off x="8175024" y="1145058"/>
              <a:ext cx="101119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87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240985-E633-3C40-AC86-4D9A3B1FD2D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U(T,V)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E28DB-04AF-004E-A296-04E96CB22B0C}"/>
              </a:ext>
            </a:extLst>
          </p:cNvPr>
          <p:cNvSpPr txBox="1"/>
          <p:nvPr/>
        </p:nvSpPr>
        <p:spPr>
          <a:xfrm>
            <a:off x="525779" y="720090"/>
            <a:ext cx="11372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Ideal gas molecules don’t see each other</a:t>
            </a:r>
            <a:r>
              <a:rPr lang="en-US" sz="2400" dirty="0"/>
              <a:t>. That means there can’t be any volume dependence of the internal energy on volume. In contrast, real gases have intermolecular interactions (esp. at low volume).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0A89F3-ACB2-1D4C-B0AD-01BE34140892}"/>
                  </a:ext>
                </a:extLst>
              </p:cNvPr>
              <p:cNvSpPr txBox="1"/>
              <p:nvPr/>
            </p:nvSpPr>
            <p:spPr>
              <a:xfrm>
                <a:off x="525779" y="2851761"/>
                <a:ext cx="11527183" cy="98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/>
                  <a:t>Translational </a:t>
                </a:r>
                <a:r>
                  <a:rPr lang="en-US" sz="2400" dirty="0"/>
                  <a:t>and</a:t>
                </a:r>
                <a:r>
                  <a:rPr lang="en-US" sz="2400" b="1" dirty="0"/>
                  <a:t> rotational </a:t>
                </a:r>
                <a:r>
                  <a:rPr lang="en-US" sz="2400" dirty="0"/>
                  <a:t>parts of the internal energy are </a:t>
                </a:r>
                <a:r>
                  <a:rPr lang="en-US" sz="2400" b="1" dirty="0"/>
                  <a:t>linear</a:t>
                </a:r>
                <a:r>
                  <a:rPr lang="en-US" sz="2400" dirty="0"/>
                  <a:t> </a:t>
                </a:r>
                <a:r>
                  <a:rPr lang="en-US" sz="2400" b="1" dirty="0"/>
                  <a:t>functions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(like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lang="en-US" sz="2400" dirty="0"/>
                  <a:t>), but </a:t>
                </a:r>
                <a:r>
                  <a:rPr lang="en-US" sz="2400" b="1" dirty="0"/>
                  <a:t>vibrational contributions</a:t>
                </a:r>
                <a:r>
                  <a:rPr lang="en-US" sz="2400" dirty="0"/>
                  <a:t> tend to be </a:t>
                </a:r>
                <a:r>
                  <a:rPr lang="en-US" sz="2400" b="1" dirty="0"/>
                  <a:t>nonlinear</a:t>
                </a:r>
                <a:r>
                  <a:rPr lang="en-US" sz="2400" dirty="0"/>
                  <a:t> </a:t>
                </a:r>
                <a:r>
                  <a:rPr lang="en-US" sz="2400" b="1" dirty="0"/>
                  <a:t>functions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(i.e., curved).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0A89F3-ACB2-1D4C-B0AD-01BE34140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" y="2851761"/>
                <a:ext cx="11527183" cy="983987"/>
              </a:xfrm>
              <a:prstGeom prst="rect">
                <a:avLst/>
              </a:prstGeom>
              <a:blipFill>
                <a:blip r:embed="rId2"/>
                <a:stretch>
                  <a:fillRect l="-771" t="-512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26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E9A30-6526-C641-A80E-2D0980A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6" y="392864"/>
            <a:ext cx="6086929" cy="457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5580A-5F05-1543-9B99-E227D98FB026}"/>
              </a:ext>
            </a:extLst>
          </p:cNvPr>
          <p:cNvSpPr txBox="1"/>
          <p:nvPr/>
        </p:nvSpPr>
        <p:spPr>
          <a:xfrm>
            <a:off x="7037614" y="854529"/>
            <a:ext cx="4033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of these three gases could be ideal?</a:t>
            </a:r>
          </a:p>
          <a:p>
            <a:endParaRPr lang="en-US" sz="2400" dirty="0"/>
          </a:p>
          <a:p>
            <a:r>
              <a:rPr lang="en-US" sz="2400" dirty="0"/>
              <a:t>Which could be a monatomic gas?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BB7C8-779E-3B3E-F882-155C31F57DD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U(T,V)</a:t>
            </a:r>
          </a:p>
        </p:txBody>
      </p:sp>
    </p:spTree>
    <p:extLst>
      <p:ext uri="{BB962C8B-B14F-4D97-AF65-F5344CB8AC3E}">
        <p14:creationId xmlns:p14="http://schemas.microsoft.com/office/powerpoint/2010/main" val="51738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E9A30-6526-C641-A80E-2D0980A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6" y="392864"/>
            <a:ext cx="6086929" cy="4574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F5580A-5F05-1543-9B99-E227D98FB026}"/>
                  </a:ext>
                </a:extLst>
              </p:cNvPr>
              <p:cNvSpPr txBox="1"/>
              <p:nvPr/>
            </p:nvSpPr>
            <p:spPr>
              <a:xfrm>
                <a:off x="7037614" y="854529"/>
                <a:ext cx="403315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green one looks like it’s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red and blue ones look like they’re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So 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F5580A-5F05-1543-9B99-E227D98F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614" y="854529"/>
                <a:ext cx="4033157" cy="2677656"/>
              </a:xfrm>
              <a:prstGeom prst="rect">
                <a:avLst/>
              </a:prstGeom>
              <a:blipFill>
                <a:blip r:embed="rId3"/>
                <a:stretch>
                  <a:fillRect l="-2194" t="-1896" r="-1567" b="-4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157FBDC-5A54-4F59-2913-7AC4D818EFF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U(T,V)</a:t>
            </a:r>
          </a:p>
        </p:txBody>
      </p:sp>
    </p:spTree>
    <p:extLst>
      <p:ext uri="{BB962C8B-B14F-4D97-AF65-F5344CB8AC3E}">
        <p14:creationId xmlns:p14="http://schemas.microsoft.com/office/powerpoint/2010/main" val="423536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E9A30-6526-C641-A80E-2D0980A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6" y="392864"/>
            <a:ext cx="6086929" cy="4574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26157D-9BA6-384D-AC5C-F7B947356804}"/>
                  </a:ext>
                </a:extLst>
              </p:cNvPr>
              <p:cNvSpPr txBox="1"/>
              <p:nvPr/>
            </p:nvSpPr>
            <p:spPr>
              <a:xfrm>
                <a:off x="7037614" y="854529"/>
                <a:ext cx="403315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green one looks like it’s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red and blue ones look like they’re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So … green could be a real gas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26157D-9BA6-384D-AC5C-F7B947356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614" y="854529"/>
                <a:ext cx="4033157" cy="2677656"/>
              </a:xfrm>
              <a:prstGeom prst="rect">
                <a:avLst/>
              </a:prstGeom>
              <a:blipFill>
                <a:blip r:embed="rId3"/>
                <a:stretch>
                  <a:fillRect l="-2194" t="-1896" r="-1567" b="-4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B445BB-A99A-B42B-CFE0-4A257FA7036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U(T,V)</a:t>
            </a:r>
          </a:p>
        </p:txBody>
      </p:sp>
    </p:spTree>
    <p:extLst>
      <p:ext uri="{BB962C8B-B14F-4D97-AF65-F5344CB8AC3E}">
        <p14:creationId xmlns:p14="http://schemas.microsoft.com/office/powerpoint/2010/main" val="77035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C1FCBEE9-BD97-C84B-9600-0816B5BE4DA3}"/>
              </a:ext>
            </a:extLst>
          </p:cNvPr>
          <p:cNvGrpSpPr/>
          <p:nvPr/>
        </p:nvGrpSpPr>
        <p:grpSpPr>
          <a:xfrm>
            <a:off x="-122737" y="195435"/>
            <a:ext cx="7095699" cy="4598606"/>
            <a:chOff x="-302351" y="1041646"/>
            <a:chExt cx="7095699" cy="459860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4C93499-1F0D-0643-8CEF-CF94A5F5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2351" y="1041646"/>
              <a:ext cx="7095699" cy="4598606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EF7463-BFC3-A84D-9D58-DF31C6D00A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0238" y="4107131"/>
              <a:ext cx="2181375" cy="832448"/>
            </a:xfrm>
            <a:prstGeom prst="line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BF2E2-350E-694E-9C38-C9D9A4778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1612" y="4185723"/>
              <a:ext cx="2303249" cy="753856"/>
            </a:xfrm>
            <a:prstGeom prst="line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DD970CD-D849-2743-989C-D29921946A5D}"/>
                    </a:ext>
                  </a:extLst>
                </p:cNvPr>
                <p:cNvSpPr/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DD970CD-D849-2743-989C-D29921946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236" y="1711487"/>
                  <a:ext cx="604717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21E3646-6B0A-404A-80C3-D14A7820837B}"/>
                    </a:ext>
                  </a:extLst>
                </p:cNvPr>
                <p:cNvSpPr/>
                <p:nvPr/>
              </p:nvSpPr>
              <p:spPr>
                <a:xfrm>
                  <a:off x="1967364" y="2443381"/>
                  <a:ext cx="5853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21E3646-6B0A-404A-80C3-D14A782083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364" y="2443381"/>
                  <a:ext cx="58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-533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Interpreting the behavior of U in the temperature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0CFB97-D86D-AB45-B2F7-3768DD0FD11A}"/>
                  </a:ext>
                </a:extLst>
              </p:cNvPr>
              <p:cNvSpPr txBox="1"/>
              <p:nvPr/>
            </p:nvSpPr>
            <p:spPr>
              <a:xfrm>
                <a:off x="6663156" y="2112401"/>
                <a:ext cx="537263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 seems to </a:t>
                </a:r>
                <a:r>
                  <a:rPr lang="en-US" sz="2400" i="1" dirty="0"/>
                  <a:t>curve up </a:t>
                </a:r>
                <a:r>
                  <a:rPr lang="en-US" sz="2400" dirty="0"/>
                  <a:t>with increasing temperature. That means its heat capacity,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, is increasing with increasing temperature.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So …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0CFB97-D86D-AB45-B2F7-3768DD0FD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156" y="2112401"/>
                <a:ext cx="5372633" cy="2308324"/>
              </a:xfrm>
              <a:prstGeom prst="rect">
                <a:avLst/>
              </a:prstGeom>
              <a:blipFill>
                <a:blip r:embed="rId5"/>
                <a:stretch>
                  <a:fillRect l="-1887" t="-2198" r="-708" b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F66FD0-DCB0-604A-8115-DBBC4368EF8F}"/>
              </a:ext>
            </a:extLst>
          </p:cNvPr>
          <p:cNvCxnSpPr/>
          <p:nvPr/>
        </p:nvCxnSpPr>
        <p:spPr>
          <a:xfrm flipH="1">
            <a:off x="5066019" y="2527900"/>
            <a:ext cx="118848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37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1185</Words>
  <Application>Microsoft Macintosh PowerPoint</Application>
  <PresentationFormat>Widescreen</PresentationFormat>
  <Paragraphs>129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73</cp:revision>
  <dcterms:created xsi:type="dcterms:W3CDTF">2021-09-20T01:57:56Z</dcterms:created>
  <dcterms:modified xsi:type="dcterms:W3CDTF">2023-09-22T15:39:21Z</dcterms:modified>
</cp:coreProperties>
</file>